
<file path=[Content_Types].xml><?xml version="1.0" encoding="utf-8"?>
<Types xmlns="http://schemas.openxmlformats.org/package/2006/content-types">
  <Override PartName="/ppt/slideLayouts/slideLayout8.xml" ContentType="application/vnd.openxmlformats-officedocument.presentationml.slideLayout+xml"/>
  <Override PartName="/ppt/embeddings/oleObject4.bin" ContentType="application/vnd.openxmlformats-officedocument.oleObject"/>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embeddings/oleObject16.bin" ContentType="application/vnd.openxmlformats-officedocument.oleObject"/>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embeddings/oleObject2.bin" ContentType="application/vnd.openxmlformats-officedocument.oleObject"/>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Default Extension="pict" ContentType="image/pict"/>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embeddings/oleObject3.bin" ContentType="application/vnd.openxmlformats-officedocument.oleObject"/>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embeddings/oleObject13.bin" ContentType="application/vnd.openxmlformats-officedocument.oleObject"/>
  <Override PartName="/ppt/slides/slide10.xml" ContentType="application/vnd.openxmlformats-officedocument.presentationml.slide+xml"/>
  <Override PartName="/ppt/embeddings/oleObject10.bin" ContentType="application/vnd.openxmlformats-officedocument.oleObject"/>
  <Override PartName="/ppt/presProps.xml" ContentType="application/vnd.openxmlformats-officedocument.presentationml.presProps+xml"/>
  <Default Extension="vml" ContentType="application/vnd.openxmlformats-officedocument.vmlDrawing"/>
  <Override PartName="/ppt/embeddings/oleObject15.bin" ContentType="application/vnd.openxmlformats-officedocument.oleObject"/>
  <Default Extension="png" ContentType="image/png"/>
  <Override PartName="/ppt/slides/slide27.xml" ContentType="application/vnd.openxmlformats-officedocument.presentationml.slide+xml"/>
  <Override PartName="/ppt/embeddings/oleObject9.bin" ContentType="application/vnd.openxmlformats-officedocument.oleObject"/>
  <Override PartName="/docProps/core.xml" ContentType="application/vnd.openxmlformats-package.core-properties+xml"/>
  <Override PartName="/ppt/slides/slide31.xml" ContentType="application/vnd.openxmlformats-officedocument.presentationml.slide+xml"/>
  <Override PartName="/ppt/embeddings/oleObject11.bin" ContentType="application/vnd.openxmlformats-officedocument.oleObject"/>
  <Default Extension="bin" ContentType="application/vnd.openxmlformats-officedocument.presentationml.printerSettings"/>
  <Override PartName="/ppt/notesSlides/notesSlide1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embeddings/oleObject18.bin" ContentType="application/vnd.openxmlformats-officedocument.oleObject"/>
  <Override PartName="/ppt/slides/slide2.xml" ContentType="application/vnd.openxmlformats-officedocument.presentationml.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embeddings/oleObject6.bin" ContentType="application/vnd.openxmlformats-officedocument.oleObject"/>
  <Override PartName="/ppt/embeddings/oleObject19.bin" ContentType="application/vnd.openxmlformats-officedocument.oleObject"/>
  <Override PartName="/ppt/notesSlides/notesSlide3.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embeddings/oleObject5.bin" ContentType="application/vnd.openxmlformats-officedocument.oleObject"/>
  <Override PartName="/ppt/slides/slide14.xml" ContentType="application/vnd.openxmlformats-officedocument.presentationml.slide+xml"/>
  <Override PartName="/ppt/embeddings/oleObject1.bin" ContentType="application/vnd.openxmlformats-officedocument.oleObject"/>
  <Override PartName="/ppt/notesSlides/notesSlide12.xml" ContentType="application/vnd.openxmlformats-officedocument.presentationml.notesSlide+xml"/>
  <Override PartName="/ppt/notesSlides/notesSlide5.xml" ContentType="application/vnd.openxmlformats-officedocument.presentationml.notesSlide+xml"/>
  <Override PartName="/ppt/embeddings/oleObject17.bin" ContentType="application/vnd.openxmlformats-officedocument.oleObject"/>
  <Override PartName="/ppt/slideLayouts/slideLayout1.xml" ContentType="application/vnd.openxmlformats-officedocument.presentationml.slideLayout+xml"/>
  <Override PartName="/ppt/embeddings/oleObject7.bin" ContentType="application/vnd.openxmlformats-officedocument.oleObject"/>
  <Override PartName="/ppt/theme/theme1.xml" ContentType="application/vnd.openxmlformats-officedocument.theme+xml"/>
  <Override PartName="/ppt/presentation.xml" ContentType="application/vnd.openxmlformats-officedocument.presentationml.presentation.main+xml"/>
  <Override PartName="/ppt/embeddings/oleObject12.bin" ContentType="application/vnd.openxmlformats-officedocument.oleObject"/>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embeddings/oleObject14.bin" ContentType="application/vnd.openxmlformats-officedocument.oleObject"/>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embeddings/oleObject8.bin" ContentType="application/vnd.openxmlformats-officedocument.oleObject"/>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pdf" ContentType="application/pdf"/>
  <Override PartName="/ppt/slideLayouts/slideLayout12.xml" ContentType="application/vnd.openxmlformats-officedocument.presentationml.slideLayout+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r:id="rId1"/>
  </p:sldMasterIdLst>
  <p:notesMasterIdLst>
    <p:notesMasterId r:id="rId33"/>
  </p:notesMasterIdLst>
  <p:handoutMasterIdLst>
    <p:handoutMasterId r:id="rId34"/>
  </p:handoutMasterIdLst>
  <p:sldIdLst>
    <p:sldId id="286" r:id="rId2"/>
    <p:sldId id="256" r:id="rId3"/>
    <p:sldId id="270" r:id="rId4"/>
    <p:sldId id="257" r:id="rId5"/>
    <p:sldId id="258" r:id="rId6"/>
    <p:sldId id="260" r:id="rId7"/>
    <p:sldId id="259" r:id="rId8"/>
    <p:sldId id="261" r:id="rId9"/>
    <p:sldId id="262" r:id="rId10"/>
    <p:sldId id="263" r:id="rId11"/>
    <p:sldId id="264" r:id="rId12"/>
    <p:sldId id="265" r:id="rId13"/>
    <p:sldId id="266" r:id="rId14"/>
    <p:sldId id="267" r:id="rId15"/>
    <p:sldId id="268" r:id="rId16"/>
    <p:sldId id="269"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906000" cy="6858000" type="A4"/>
  <p:notesSz cx="6858000" cy="9144000"/>
  <p:defaultTextStyle>
    <a:defPPr>
      <a:defRPr lang="tr-TR"/>
    </a:defPPr>
    <a:lvl1pPr algn="l" rtl="0" eaLnBrk="0" fontAlgn="base" hangingPunct="0">
      <a:spcBef>
        <a:spcPct val="0"/>
      </a:spcBef>
      <a:spcAft>
        <a:spcPct val="0"/>
      </a:spcAft>
      <a:defRPr sz="2400" kern="1200">
        <a:solidFill>
          <a:schemeClr val="tx1"/>
        </a:solidFill>
        <a:latin typeface="Times" pitchFamily="-111"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11"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11"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11"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11" charset="0"/>
        <a:ea typeface="+mn-ea"/>
        <a:cs typeface="+mn-cs"/>
      </a:defRPr>
    </a:lvl5pPr>
    <a:lvl6pPr marL="2286000" algn="l" defTabSz="457200" rtl="0" eaLnBrk="1" latinLnBrk="0" hangingPunct="1">
      <a:defRPr sz="2400" kern="1200">
        <a:solidFill>
          <a:schemeClr val="tx1"/>
        </a:solidFill>
        <a:latin typeface="Times" pitchFamily="-111" charset="0"/>
        <a:ea typeface="+mn-ea"/>
        <a:cs typeface="+mn-cs"/>
      </a:defRPr>
    </a:lvl6pPr>
    <a:lvl7pPr marL="2743200" algn="l" defTabSz="457200" rtl="0" eaLnBrk="1" latinLnBrk="0" hangingPunct="1">
      <a:defRPr sz="2400" kern="1200">
        <a:solidFill>
          <a:schemeClr val="tx1"/>
        </a:solidFill>
        <a:latin typeface="Times" pitchFamily="-111" charset="0"/>
        <a:ea typeface="+mn-ea"/>
        <a:cs typeface="+mn-cs"/>
      </a:defRPr>
    </a:lvl7pPr>
    <a:lvl8pPr marL="3200400" algn="l" defTabSz="457200" rtl="0" eaLnBrk="1" latinLnBrk="0" hangingPunct="1">
      <a:defRPr sz="2400" kern="1200">
        <a:solidFill>
          <a:schemeClr val="tx1"/>
        </a:solidFill>
        <a:latin typeface="Times" pitchFamily="-111" charset="0"/>
        <a:ea typeface="+mn-ea"/>
        <a:cs typeface="+mn-cs"/>
      </a:defRPr>
    </a:lvl8pPr>
    <a:lvl9pPr marL="3657600" algn="l" defTabSz="457200" rtl="0" eaLnBrk="1" latinLnBrk="0" hangingPunct="1">
      <a:defRPr sz="2400" kern="1200">
        <a:solidFill>
          <a:schemeClr val="tx1"/>
        </a:solidFill>
        <a:latin typeface="Times" pitchFamily="-11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Grid="0" snapToObjects="1">
      <p:cViewPr varScale="1">
        <p:scale>
          <a:sx n="75" d="100"/>
          <a:sy n="75" d="100"/>
        </p:scale>
        <p:origin x="-1128" y="-120"/>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5" Type="http://schemas.openxmlformats.org/officeDocument/2006/relationships/printerSettings" Target="printerSettings/printerSettings1.bin"/><Relationship Id="rId31" Type="http://schemas.openxmlformats.org/officeDocument/2006/relationships/slide" Target="slides/slide30.xml"/><Relationship Id="rId34" Type="http://schemas.openxmlformats.org/officeDocument/2006/relationships/handoutMaster" Target="handoutMasters/handoutMaster1.xml"/><Relationship Id="rId39" Type="http://schemas.openxmlformats.org/officeDocument/2006/relationships/tableStyles" Target="tableStyles.xml"/><Relationship Id="rId7" Type="http://schemas.openxmlformats.org/officeDocument/2006/relationships/slide" Target="slides/slide6.xml"/><Relationship Id="rId36" Type="http://schemas.openxmlformats.org/officeDocument/2006/relationships/presProps" Target="pres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theme" Target="theme/theme1.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ict"/></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pict"/></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pict"/></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pict"/></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pict"/></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5.pict"/></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pict"/></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pict"/></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0.pict"/></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1.pict"/></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2.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ict"/></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ict"/></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pict"/></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pict"/></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pict"/></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pict"/></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552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553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553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8E5491B-7CF3-D747-B43A-5869C5888315}" type="slidenum">
              <a:rPr lang="tr-T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3076"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EC69B4E-E4ED-6D4F-932F-0246B4C22E25}" type="slidenum">
              <a:rPr lang="tr-T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063F9B-37C4-FC48-968C-B6B97B26BD5D}" type="slidenum">
              <a:rPr lang="tr-TR"/>
              <a:pPr/>
              <a:t>2</a:t>
            </a:fld>
            <a:endParaRPr lang="tr-T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86CEFE-3A67-3E48-95B7-92F370AAC76E}" type="slidenum">
              <a:rPr lang="tr-TR"/>
              <a:pPr/>
              <a:t>11</a:t>
            </a:fld>
            <a:endParaRPr lang="tr-T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AEE41C-9A58-9243-9F32-09517035FAAF}" type="slidenum">
              <a:rPr lang="tr-TR"/>
              <a:pPr/>
              <a:t>12</a:t>
            </a:fld>
            <a:endParaRPr lang="tr-T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8FA2EC-4605-C541-82FC-AA67715137E9}" type="slidenum">
              <a:rPr lang="tr-TR"/>
              <a:pPr/>
              <a:t>13</a:t>
            </a:fld>
            <a:endParaRPr lang="tr-T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A1DC8C-C55D-6342-A4EF-77F083893B4A}" type="slidenum">
              <a:rPr lang="tr-TR"/>
              <a:pPr/>
              <a:t>14</a:t>
            </a:fld>
            <a:endParaRPr lang="tr-T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0BF1CF-6AA0-BC45-A73C-AEBB59890D09}" type="slidenum">
              <a:rPr lang="tr-TR"/>
              <a:pPr/>
              <a:t>15</a:t>
            </a:fld>
            <a:endParaRPr lang="tr-T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F698EC-B588-8447-B605-B1AB9F6B38B7}" type="slidenum">
              <a:rPr lang="tr-TR"/>
              <a:pPr/>
              <a:t>16</a:t>
            </a:fld>
            <a:endParaRPr lang="tr-T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DD3AC7-FAC6-D044-A01E-D3C8A4F509D0}" type="slidenum">
              <a:rPr lang="tr-TR"/>
              <a:pPr/>
              <a:t>3</a:t>
            </a:fld>
            <a:endParaRPr lang="tr-T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D0FB2-49AC-B84C-A04D-4641C1C29B6B}" type="slidenum">
              <a:rPr lang="tr-TR"/>
              <a:pPr/>
              <a:t>4</a:t>
            </a:fld>
            <a:endParaRPr lang="tr-T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8B8AB8-E8A1-F349-BA3E-329DD122F4B9}" type="slidenum">
              <a:rPr lang="tr-TR"/>
              <a:pPr/>
              <a:t>5</a:t>
            </a:fld>
            <a:endParaRPr lang="tr-T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B7F75B-78B7-6D4B-8351-288807D076D9}" type="slidenum">
              <a:rPr lang="tr-TR"/>
              <a:pPr/>
              <a:t>6</a:t>
            </a:fld>
            <a:endParaRPr lang="tr-TR"/>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427A12-0095-814F-9338-860F04B1FF03}" type="slidenum">
              <a:rPr lang="tr-TR"/>
              <a:pPr/>
              <a:t>7</a:t>
            </a:fld>
            <a:endParaRPr lang="tr-T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361973-FA7F-144D-B817-FB921CF30C28}" type="slidenum">
              <a:rPr lang="tr-TR"/>
              <a:pPr/>
              <a:t>8</a:t>
            </a:fld>
            <a:endParaRPr lang="tr-TR"/>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B0ED44-6A57-FA4D-B4AD-31A8E3F7B1A0}" type="slidenum">
              <a:rPr lang="tr-TR"/>
              <a:pPr/>
              <a:t>9</a:t>
            </a:fld>
            <a:endParaRPr lang="tr-T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6C99F5-1F95-194A-844A-9B32138EB8CD}" type="slidenum">
              <a:rPr lang="tr-TR"/>
              <a:pPr/>
              <a:t>10</a:t>
            </a:fld>
            <a:endParaRPr lang="tr-T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smtClean="0"/>
            </a:lvl1pPr>
          </a:lstStyle>
          <a:p>
            <a:fld id="{3C5BE7B3-2630-6D4D-8A08-C20AF7A42390}"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smtClean="0"/>
            </a:lvl1pPr>
          </a:lstStyle>
          <a:p>
            <a:fld id="{F04739B6-A7F8-2F4D-958B-7A0A959ED95A}"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smtClean="0"/>
            </a:lvl1pPr>
          </a:lstStyle>
          <a:p>
            <a:fld id="{99E32BB8-7BF2-E54D-B2A6-2A434AECB458}" type="slidenum">
              <a:rPr lang="tr-T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p:spPr>
        <p:txBody>
          <a:bodyPr/>
          <a:lstStyle/>
          <a:p>
            <a:r>
              <a:rPr lang="tr-TR" smtClean="0"/>
              <a:t>Click to edit Master title style</a:t>
            </a:r>
            <a:endParaRPr lang="en-US"/>
          </a:p>
        </p:txBody>
      </p:sp>
      <p:sp>
        <p:nvSpPr>
          <p:cNvPr id="3" name="Text Placeholder 2"/>
          <p:cNvSpPr>
            <a:spLocks noGrp="1"/>
          </p:cNvSpPr>
          <p:nvPr>
            <p:ph type="body" sz="half" idx="1"/>
          </p:nvPr>
        </p:nvSpPr>
        <p:spPr>
          <a:xfrm>
            <a:off x="742950" y="1981200"/>
            <a:ext cx="4133850" cy="411480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lipArt Placeholder 3"/>
          <p:cNvSpPr>
            <a:spLocks noGrp="1"/>
          </p:cNvSpPr>
          <p:nvPr>
            <p:ph type="clipArt" sz="half" idx="2"/>
          </p:nvPr>
        </p:nvSpPr>
        <p:spPr>
          <a:xfrm>
            <a:off x="5029200" y="1981200"/>
            <a:ext cx="4133850" cy="4114800"/>
          </a:xfrm>
        </p:spPr>
        <p:txBody>
          <a:bodyPr/>
          <a:lstStyle/>
          <a:p>
            <a:endParaRPr lang="en-US"/>
          </a:p>
        </p:txBody>
      </p:sp>
      <p:sp>
        <p:nvSpPr>
          <p:cNvPr id="5" name="Date Placeholder 4"/>
          <p:cNvSpPr>
            <a:spLocks noGrp="1"/>
          </p:cNvSpPr>
          <p:nvPr>
            <p:ph type="dt" sz="half" idx="10"/>
          </p:nvPr>
        </p:nvSpPr>
        <p:spPr>
          <a:xfrm>
            <a:off x="742950" y="6248400"/>
            <a:ext cx="2063750" cy="457200"/>
          </a:xfrm>
        </p:spPr>
        <p:txBody>
          <a:bodyPr/>
          <a:lstStyle>
            <a:lvl1pPr>
              <a:defRPr/>
            </a:lvl1pPr>
          </a:lstStyle>
          <a:p>
            <a:endParaRPr lang="tr-TR"/>
          </a:p>
        </p:txBody>
      </p:sp>
      <p:sp>
        <p:nvSpPr>
          <p:cNvPr id="6" name="Footer Placeholder 5"/>
          <p:cNvSpPr>
            <a:spLocks noGrp="1"/>
          </p:cNvSpPr>
          <p:nvPr>
            <p:ph type="ftr" sz="quarter" idx="11"/>
          </p:nvPr>
        </p:nvSpPr>
        <p:spPr>
          <a:xfrm>
            <a:off x="3384550" y="6248400"/>
            <a:ext cx="3136900" cy="457200"/>
          </a:xfrm>
        </p:spPr>
        <p:txBody>
          <a:bodyPr/>
          <a:lstStyle>
            <a:lvl1pPr>
              <a:defRPr/>
            </a:lvl1pPr>
          </a:lstStyle>
          <a:p>
            <a:endParaRPr lang="tr-TR"/>
          </a:p>
        </p:txBody>
      </p:sp>
      <p:sp>
        <p:nvSpPr>
          <p:cNvPr id="7" name="Slide Number Placeholder 6"/>
          <p:cNvSpPr>
            <a:spLocks noGrp="1"/>
          </p:cNvSpPr>
          <p:nvPr>
            <p:ph type="sldNum" sz="quarter" idx="12"/>
          </p:nvPr>
        </p:nvSpPr>
        <p:spPr>
          <a:xfrm>
            <a:off x="7099300" y="6248400"/>
            <a:ext cx="2063750" cy="457200"/>
          </a:xfrm>
        </p:spPr>
        <p:txBody>
          <a:bodyPr/>
          <a:lstStyle>
            <a:lvl1pPr>
              <a:defRPr smtClean="0"/>
            </a:lvl1pPr>
          </a:lstStyle>
          <a:p>
            <a:fld id="{AC5632D3-5BD6-C445-9AA3-E254329733A9}"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smtClean="0"/>
            </a:lvl1pPr>
          </a:lstStyle>
          <a:p>
            <a:fld id="{BB9B5018-AADF-AF47-912F-88C47DC2EB8E}"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smtClean="0"/>
            </a:lvl1pPr>
          </a:lstStyle>
          <a:p>
            <a:fld id="{BA98CDC5-0D1E-D642-8220-DE472247024C}"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smtClean="0"/>
            </a:lvl1pPr>
          </a:lstStyle>
          <a:p>
            <a:fld id="{2CD6672A-5CFD-0841-853C-C9BABCA58DFC}"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lvl1pPr>
              <a:defRPr/>
            </a:lvl1pPr>
          </a:lstStyle>
          <a:p>
            <a:endParaRPr lang="tr-TR"/>
          </a:p>
        </p:txBody>
      </p:sp>
      <p:sp>
        <p:nvSpPr>
          <p:cNvPr id="8" name="Footer Placeholder 7"/>
          <p:cNvSpPr>
            <a:spLocks noGrp="1"/>
          </p:cNvSpPr>
          <p:nvPr>
            <p:ph type="ftr" sz="quarter" idx="11"/>
          </p:nvPr>
        </p:nvSpPr>
        <p:spPr/>
        <p:txBody>
          <a:bodyPr/>
          <a:lstStyle>
            <a:lvl1pPr>
              <a:defRPr/>
            </a:lvl1pPr>
          </a:lstStyle>
          <a:p>
            <a:endParaRPr lang="tr-TR"/>
          </a:p>
        </p:txBody>
      </p:sp>
      <p:sp>
        <p:nvSpPr>
          <p:cNvPr id="9" name="Slide Number Placeholder 8"/>
          <p:cNvSpPr>
            <a:spLocks noGrp="1"/>
          </p:cNvSpPr>
          <p:nvPr>
            <p:ph type="sldNum" sz="quarter" idx="12"/>
          </p:nvPr>
        </p:nvSpPr>
        <p:spPr/>
        <p:txBody>
          <a:bodyPr/>
          <a:lstStyle>
            <a:lvl1pPr>
              <a:defRPr smtClean="0"/>
            </a:lvl1pPr>
          </a:lstStyle>
          <a:p>
            <a:fld id="{F5C5FCC4-17B1-2F46-8EF5-235181603533}"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tr-TR"/>
          </a:p>
        </p:txBody>
      </p:sp>
      <p:sp>
        <p:nvSpPr>
          <p:cNvPr id="4" name="Footer Placeholder 3"/>
          <p:cNvSpPr>
            <a:spLocks noGrp="1"/>
          </p:cNvSpPr>
          <p:nvPr>
            <p:ph type="ftr" sz="quarter" idx="11"/>
          </p:nvPr>
        </p:nvSpPr>
        <p:spPr/>
        <p:txBody>
          <a:bodyPr/>
          <a:lstStyle>
            <a:lvl1pPr>
              <a:defRPr/>
            </a:lvl1pPr>
          </a:lstStyle>
          <a:p>
            <a:endParaRPr lang="tr-TR"/>
          </a:p>
        </p:txBody>
      </p:sp>
      <p:sp>
        <p:nvSpPr>
          <p:cNvPr id="5" name="Slide Number Placeholder 4"/>
          <p:cNvSpPr>
            <a:spLocks noGrp="1"/>
          </p:cNvSpPr>
          <p:nvPr>
            <p:ph type="sldNum" sz="quarter" idx="12"/>
          </p:nvPr>
        </p:nvSpPr>
        <p:spPr/>
        <p:txBody>
          <a:bodyPr/>
          <a:lstStyle>
            <a:lvl1pPr>
              <a:defRPr smtClean="0"/>
            </a:lvl1pPr>
          </a:lstStyle>
          <a:p>
            <a:fld id="{A8B7425E-E196-544F-A0FC-C15962D5A2E9}"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p>
        </p:txBody>
      </p:sp>
      <p:sp>
        <p:nvSpPr>
          <p:cNvPr id="3" name="Footer Placeholder 2"/>
          <p:cNvSpPr>
            <a:spLocks noGrp="1"/>
          </p:cNvSpPr>
          <p:nvPr>
            <p:ph type="ftr" sz="quarter" idx="11"/>
          </p:nvPr>
        </p:nvSpPr>
        <p:spPr/>
        <p:txBody>
          <a:bodyPr/>
          <a:lstStyle>
            <a:lvl1pPr>
              <a:defRPr/>
            </a:lvl1pPr>
          </a:lstStyle>
          <a:p>
            <a:endParaRPr lang="tr-TR"/>
          </a:p>
        </p:txBody>
      </p:sp>
      <p:sp>
        <p:nvSpPr>
          <p:cNvPr id="4" name="Slide Number Placeholder 3"/>
          <p:cNvSpPr>
            <a:spLocks noGrp="1"/>
          </p:cNvSpPr>
          <p:nvPr>
            <p:ph type="sldNum" sz="quarter" idx="12"/>
          </p:nvPr>
        </p:nvSpPr>
        <p:spPr/>
        <p:txBody>
          <a:bodyPr/>
          <a:lstStyle>
            <a:lvl1pPr>
              <a:defRPr smtClean="0"/>
            </a:lvl1pPr>
          </a:lstStyle>
          <a:p>
            <a:fld id="{F374E5C8-66E2-134A-A925-36D2EF95959F}"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smtClean="0"/>
            </a:lvl1pPr>
          </a:lstStyle>
          <a:p>
            <a:fld id="{BF836F24-8BFB-1F48-A8D8-79C3BDDB774B}"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smtClean="0"/>
            </a:lvl1pPr>
          </a:lstStyle>
          <a:p>
            <a:fld id="{352F31FD-D459-1646-B0BE-259B76386A68}"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dirty="0"/>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dirty="0"/>
              <a:t>Click to edit Master text styles</a:t>
            </a:r>
          </a:p>
          <a:p>
            <a:pPr lvl="1"/>
            <a:r>
              <a:rPr lang="tr-TR" dirty="0"/>
              <a:t>Second level</a:t>
            </a:r>
          </a:p>
          <a:p>
            <a:pPr lvl="2"/>
            <a:r>
              <a:rPr lang="tr-TR" dirty="0"/>
              <a:t>Third level</a:t>
            </a:r>
          </a:p>
          <a:p>
            <a:pPr lvl="3"/>
            <a:r>
              <a:rPr lang="tr-TR" dirty="0"/>
              <a:t>Fourth level</a:t>
            </a:r>
          </a:p>
          <a:p>
            <a:pPr lvl="4"/>
            <a:r>
              <a:rPr lang="tr-TR" dirty="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00"/>
                </a:solidFill>
              </a:defRPr>
            </a:lvl1pPr>
          </a:lstStyle>
          <a:p>
            <a:endParaRPr lang="tr-TR" dirty="0"/>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00"/>
                </a:solidFill>
              </a:defRPr>
            </a:lvl1pPr>
          </a:lstStyle>
          <a:p>
            <a:endParaRPr lang="tr-TR" dirty="0"/>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00"/>
                </a:solidFill>
              </a:defRPr>
            </a:lvl1pPr>
          </a:lstStyle>
          <a:p>
            <a:fld id="{59C881BD-C399-2C46-B9E5-DB4242920473}"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Lst>
  <p:hf hdr="0" ftr="0" dt="0"/>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11" charset="0"/>
        </a:defRPr>
      </a:lvl2pPr>
      <a:lvl3pPr algn="ctr" rtl="0" eaLnBrk="0" fontAlgn="base" hangingPunct="0">
        <a:spcBef>
          <a:spcPct val="0"/>
        </a:spcBef>
        <a:spcAft>
          <a:spcPct val="0"/>
        </a:spcAft>
        <a:defRPr sz="4400">
          <a:solidFill>
            <a:schemeClr val="tx2"/>
          </a:solidFill>
          <a:latin typeface="Times" pitchFamily="-111" charset="0"/>
        </a:defRPr>
      </a:lvl3pPr>
      <a:lvl4pPr algn="ctr" rtl="0" eaLnBrk="0" fontAlgn="base" hangingPunct="0">
        <a:spcBef>
          <a:spcPct val="0"/>
        </a:spcBef>
        <a:spcAft>
          <a:spcPct val="0"/>
        </a:spcAft>
        <a:defRPr sz="4400">
          <a:solidFill>
            <a:schemeClr val="tx2"/>
          </a:solidFill>
          <a:latin typeface="Times" pitchFamily="-111" charset="0"/>
        </a:defRPr>
      </a:lvl4pPr>
      <a:lvl5pPr algn="ctr" rtl="0" eaLnBrk="0" fontAlgn="base" hangingPunct="0">
        <a:spcBef>
          <a:spcPct val="0"/>
        </a:spcBef>
        <a:spcAft>
          <a:spcPct val="0"/>
        </a:spcAft>
        <a:defRPr sz="4400">
          <a:solidFill>
            <a:schemeClr val="tx2"/>
          </a:solidFill>
          <a:latin typeface="Times" pitchFamily="-111" charset="0"/>
        </a:defRPr>
      </a:lvl5pPr>
      <a:lvl6pPr marL="457200" algn="ctr" rtl="0" eaLnBrk="0" fontAlgn="base" hangingPunct="0">
        <a:spcBef>
          <a:spcPct val="0"/>
        </a:spcBef>
        <a:spcAft>
          <a:spcPct val="0"/>
        </a:spcAft>
        <a:defRPr sz="4400">
          <a:solidFill>
            <a:schemeClr val="tx2"/>
          </a:solidFill>
          <a:latin typeface="Times" pitchFamily="-111" charset="0"/>
        </a:defRPr>
      </a:lvl6pPr>
      <a:lvl7pPr marL="914400" algn="ctr" rtl="0" eaLnBrk="0" fontAlgn="base" hangingPunct="0">
        <a:spcBef>
          <a:spcPct val="0"/>
        </a:spcBef>
        <a:spcAft>
          <a:spcPct val="0"/>
        </a:spcAft>
        <a:defRPr sz="4400">
          <a:solidFill>
            <a:schemeClr val="tx2"/>
          </a:solidFill>
          <a:latin typeface="Times" pitchFamily="-111" charset="0"/>
        </a:defRPr>
      </a:lvl7pPr>
      <a:lvl8pPr marL="1371600" algn="ctr" rtl="0" eaLnBrk="0" fontAlgn="base" hangingPunct="0">
        <a:spcBef>
          <a:spcPct val="0"/>
        </a:spcBef>
        <a:spcAft>
          <a:spcPct val="0"/>
        </a:spcAft>
        <a:defRPr sz="4400">
          <a:solidFill>
            <a:schemeClr val="tx2"/>
          </a:solidFill>
          <a:latin typeface="Times" pitchFamily="-111" charset="0"/>
        </a:defRPr>
      </a:lvl8pPr>
      <a:lvl9pPr marL="1828800" algn="ctr" rtl="0" eaLnBrk="0" fontAlgn="base" hangingPunct="0">
        <a:spcBef>
          <a:spcPct val="0"/>
        </a:spcBef>
        <a:spcAft>
          <a:spcPct val="0"/>
        </a:spcAft>
        <a:defRPr sz="4400">
          <a:solidFill>
            <a:schemeClr val="tx2"/>
          </a:solidFill>
          <a:latin typeface="Times" pitchFamily="-111" charset="0"/>
        </a:defRPr>
      </a:lvl9pPr>
    </p:titleStyle>
    <p:bodyStyle>
      <a:lvl1pPr marL="342900" indent="-342900" algn="l" rtl="0" eaLnBrk="0" fontAlgn="base" hangingPunct="0">
        <a:spcBef>
          <a:spcPct val="20000"/>
        </a:spcBef>
        <a:spcAft>
          <a:spcPct val="0"/>
        </a:spcAft>
        <a:buChar char="•"/>
        <a:defRPr sz="3200">
          <a:solidFill>
            <a:srgbClr val="FFFF00"/>
          </a:solidFill>
          <a:latin typeface="+mn-lt"/>
          <a:ea typeface="+mn-ea"/>
          <a:cs typeface="+mn-cs"/>
        </a:defRPr>
      </a:lvl1pPr>
      <a:lvl2pPr marL="742950" indent="-285750" algn="l" rtl="0" eaLnBrk="0" fontAlgn="base" hangingPunct="0">
        <a:spcBef>
          <a:spcPct val="20000"/>
        </a:spcBef>
        <a:spcAft>
          <a:spcPct val="0"/>
        </a:spcAft>
        <a:buChar char="–"/>
        <a:defRPr sz="2800">
          <a:solidFill>
            <a:srgbClr val="FFFF00"/>
          </a:solidFill>
          <a:latin typeface="+mn-lt"/>
          <a:ea typeface="ＭＳ Ｐゴシック" pitchFamily="-111" charset="-128"/>
        </a:defRPr>
      </a:lvl2pPr>
      <a:lvl3pPr marL="1143000" indent="-228600" algn="l" rtl="0" eaLnBrk="0" fontAlgn="base" hangingPunct="0">
        <a:spcBef>
          <a:spcPct val="20000"/>
        </a:spcBef>
        <a:spcAft>
          <a:spcPct val="0"/>
        </a:spcAft>
        <a:buChar char="•"/>
        <a:defRPr sz="2400">
          <a:solidFill>
            <a:srgbClr val="FFFF00"/>
          </a:solidFill>
          <a:latin typeface="+mn-lt"/>
          <a:ea typeface="ＭＳ Ｐゴシック" pitchFamily="-111" charset="-128"/>
        </a:defRPr>
      </a:lvl3pPr>
      <a:lvl4pPr marL="1600200" indent="-228600" algn="l" rtl="0" eaLnBrk="0" fontAlgn="base" hangingPunct="0">
        <a:spcBef>
          <a:spcPct val="20000"/>
        </a:spcBef>
        <a:spcAft>
          <a:spcPct val="0"/>
        </a:spcAft>
        <a:buChar char="–"/>
        <a:defRPr sz="2000">
          <a:solidFill>
            <a:srgbClr val="FFFF00"/>
          </a:solidFill>
          <a:latin typeface="+mn-lt"/>
          <a:ea typeface="ＭＳ Ｐゴシック" pitchFamily="-111" charset="-128"/>
        </a:defRPr>
      </a:lvl4pPr>
      <a:lvl5pPr marL="2057400" indent="-228600" algn="l" rtl="0" eaLnBrk="0" fontAlgn="base" hangingPunct="0">
        <a:spcBef>
          <a:spcPct val="20000"/>
        </a:spcBef>
        <a:spcAft>
          <a:spcPct val="0"/>
        </a:spcAft>
        <a:buChar char="»"/>
        <a:defRPr sz="2000">
          <a:solidFill>
            <a:srgbClr val="FFFF00"/>
          </a:solidFill>
          <a:latin typeface="+mn-lt"/>
          <a:ea typeface="ＭＳ Ｐゴシック" pitchFamily="-111" charset="-128"/>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pitchFamily="-111"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pitchFamily="-111"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pitchFamily="-111"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image" Target="../media/image1.png"/><Relationship Id="rId1" Type="http://schemas.openxmlformats.org/officeDocument/2006/relationships/video" Target="file://localhost/clip%20films/PerfectCrime.wmv" TargetMode="External"/></Relationships>
</file>

<file path=ppt/slides/_rels/slide10.xml.rels><?xml version="1.0" encoding="UTF-8" standalone="yes"?>
<Relationships xmlns="http://schemas.openxmlformats.org/package/2006/relationships"><Relationship Id="rId4" Type="http://schemas.openxmlformats.org/officeDocument/2006/relationships/oleObject" Target="../embeddings/oleObject8.bin"/><Relationship Id="rId1" Type="http://schemas.openxmlformats.org/officeDocument/2006/relationships/vmlDrawing" Target="../drawings/vmlDrawing8.vml"/><Relationship Id="rId2" Type="http://schemas.openxmlformats.org/officeDocument/2006/relationships/slideLayout" Target="../slideLayouts/slideLayout12.xml"/><Relationship Id="rId3"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4" Type="http://schemas.openxmlformats.org/officeDocument/2006/relationships/oleObject" Target="../embeddings/oleObject9.bin"/><Relationship Id="rId1" Type="http://schemas.openxmlformats.org/officeDocument/2006/relationships/vmlDrawing" Target="../drawings/vmlDrawing9.vml"/><Relationship Id="rId2" Type="http://schemas.openxmlformats.org/officeDocument/2006/relationships/slideLayout" Target="../slideLayouts/slideLayout12.xml"/><Relationship Id="rId3"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4" Type="http://schemas.openxmlformats.org/officeDocument/2006/relationships/oleObject" Target="../embeddings/oleObject10.bin"/><Relationship Id="rId1" Type="http://schemas.openxmlformats.org/officeDocument/2006/relationships/vmlDrawing" Target="../drawings/vmlDrawing10.vml"/><Relationship Id="rId2" Type="http://schemas.openxmlformats.org/officeDocument/2006/relationships/slideLayout" Target="../slideLayouts/slideLayout12.xml"/><Relationship Id="rId3"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4" Type="http://schemas.openxmlformats.org/officeDocument/2006/relationships/oleObject" Target="../embeddings/oleObject11.bin"/><Relationship Id="rId1" Type="http://schemas.openxmlformats.org/officeDocument/2006/relationships/vmlDrawing" Target="../drawings/vmlDrawing11.vml"/><Relationship Id="rId2" Type="http://schemas.openxmlformats.org/officeDocument/2006/relationships/slideLayout" Target="../slideLayouts/slideLayout12.xml"/><Relationship Id="rId3"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4" Type="http://schemas.openxmlformats.org/officeDocument/2006/relationships/oleObject" Target="../embeddings/oleObject12.bin"/><Relationship Id="rId1" Type="http://schemas.openxmlformats.org/officeDocument/2006/relationships/vmlDrawing" Target="../drawings/vmlDrawing12.vml"/><Relationship Id="rId2" Type="http://schemas.openxmlformats.org/officeDocument/2006/relationships/slideLayout" Target="../slideLayouts/slideLayout12.xml"/><Relationship Id="rId3"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4" Type="http://schemas.openxmlformats.org/officeDocument/2006/relationships/oleObject" Target="../embeddings/oleObject13.bin"/><Relationship Id="rId1" Type="http://schemas.openxmlformats.org/officeDocument/2006/relationships/vmlDrawing" Target="../drawings/vmlDrawing13.vml"/><Relationship Id="rId2" Type="http://schemas.openxmlformats.org/officeDocument/2006/relationships/slideLayout" Target="../slideLayouts/slideLayout12.xml"/><Relationship Id="rId3"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4" Type="http://schemas.openxmlformats.org/officeDocument/2006/relationships/oleObject" Target="../embeddings/oleObject14.bin"/><Relationship Id="rId1" Type="http://schemas.openxmlformats.org/officeDocument/2006/relationships/vmlDrawing" Target="../drawings/vmlDrawing14.vml"/><Relationship Id="rId2" Type="http://schemas.openxmlformats.org/officeDocument/2006/relationships/slideLayout" Target="../slideLayouts/slideLayout12.xml"/><Relationship Id="rId3"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2" Type="http://schemas.openxmlformats.org/officeDocument/2006/relationships/image" Target="../media/image16.pdf"/><Relationship Id="rId3"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oleObject" Target="../embeddings/oleObject15.bin"/><Relationship Id="rId1" Type="http://schemas.openxmlformats.org/officeDocument/2006/relationships/vmlDrawing" Target="../drawings/vmlDrawing15.v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oleObject" Target="../embeddings/oleObject16.bin"/><Relationship Id="rId1" Type="http://schemas.openxmlformats.org/officeDocument/2006/relationships/vmlDrawing" Target="../drawings/vmlDrawing16.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oleObject" Target="../embeddings/oleObject17.bin"/><Relationship Id="rId1" Type="http://schemas.openxmlformats.org/officeDocument/2006/relationships/vmlDrawing" Target="../drawings/vmlDrawing17.v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oleObject" Target="../embeddings/oleObject18.bin"/><Relationship Id="rId1" Type="http://schemas.openxmlformats.org/officeDocument/2006/relationships/vmlDrawing" Target="../drawings/vmlDrawing18.v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oleObject" Target="../embeddings/oleObject19.bin"/><Relationship Id="rId1" Type="http://schemas.openxmlformats.org/officeDocument/2006/relationships/vmlDrawing" Target="../drawings/vmlDrawing19.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12.xml"/><Relationship Id="rId3"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tinaztitiz.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4" Type="http://schemas.openxmlformats.org/officeDocument/2006/relationships/oleObject" Target="../embeddings/oleObject2.bin"/><Relationship Id="rId1" Type="http://schemas.openxmlformats.org/officeDocument/2006/relationships/vmlDrawing" Target="../drawings/vmlDrawing2.vml"/><Relationship Id="rId2" Type="http://schemas.openxmlformats.org/officeDocument/2006/relationships/slideLayout" Target="../slideLayouts/slideLayout12.xml"/><Relationship Id="rId3"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4" Type="http://schemas.openxmlformats.org/officeDocument/2006/relationships/oleObject" Target="../embeddings/oleObject3.bin"/><Relationship Id="rId1" Type="http://schemas.openxmlformats.org/officeDocument/2006/relationships/vmlDrawing" Target="../drawings/vmlDrawing3.vml"/><Relationship Id="rId2" Type="http://schemas.openxmlformats.org/officeDocument/2006/relationships/slideLayout" Target="../slideLayouts/slideLayout12.xml"/><Relationship Id="rId3"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4" Type="http://schemas.openxmlformats.org/officeDocument/2006/relationships/oleObject" Target="../embeddings/oleObject4.bin"/><Relationship Id="rId1" Type="http://schemas.openxmlformats.org/officeDocument/2006/relationships/vmlDrawing" Target="../drawings/vmlDrawing4.vml"/><Relationship Id="rId2" Type="http://schemas.openxmlformats.org/officeDocument/2006/relationships/slideLayout" Target="../slideLayouts/slideLayout12.xml"/><Relationship Id="rId3"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4" Type="http://schemas.openxmlformats.org/officeDocument/2006/relationships/oleObject" Target="../embeddings/oleObject5.bin"/><Relationship Id="rId1" Type="http://schemas.openxmlformats.org/officeDocument/2006/relationships/vmlDrawing" Target="../drawings/vmlDrawing5.vml"/><Relationship Id="rId2" Type="http://schemas.openxmlformats.org/officeDocument/2006/relationships/slideLayout" Target="../slideLayouts/slideLayout12.xml"/><Relationship Id="rId3"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4" Type="http://schemas.openxmlformats.org/officeDocument/2006/relationships/oleObject" Target="../embeddings/oleObject6.bin"/><Relationship Id="rId1" Type="http://schemas.openxmlformats.org/officeDocument/2006/relationships/vmlDrawing" Target="../drawings/vmlDrawing6.vml"/><Relationship Id="rId2" Type="http://schemas.openxmlformats.org/officeDocument/2006/relationships/slideLayout" Target="../slideLayouts/slideLayout12.xml"/><Relationship Id="rId3"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4" Type="http://schemas.openxmlformats.org/officeDocument/2006/relationships/oleObject" Target="../embeddings/oleObject7.bin"/><Relationship Id="rId1" Type="http://schemas.openxmlformats.org/officeDocument/2006/relationships/vmlDrawing" Target="../drawings/vmlDrawing7.vml"/><Relationship Id="rId2" Type="http://schemas.openxmlformats.org/officeDocument/2006/relationships/slideLayout" Target="../slideLayouts/slideLayout12.xml"/><Relationship Id="rId3"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Senaryo</a:t>
            </a:r>
            <a:r>
              <a:rPr lang="en-US" dirty="0" smtClean="0"/>
              <a:t> </a:t>
            </a:r>
            <a:r>
              <a:rPr lang="en-US" dirty="0" err="1" smtClean="0"/>
              <a:t>Temelli</a:t>
            </a:r>
            <a:r>
              <a:rPr lang="en-US" dirty="0" smtClean="0"/>
              <a:t> </a:t>
            </a:r>
            <a:r>
              <a:rPr lang="en-US" dirty="0" err="1" smtClean="0"/>
              <a:t>Eğitim</a:t>
            </a:r>
            <a:endParaRPr lang="en-US" dirty="0"/>
          </a:p>
        </p:txBody>
      </p:sp>
      <p:sp>
        <p:nvSpPr>
          <p:cNvPr id="5" name="Slide Number Placeholder 4"/>
          <p:cNvSpPr>
            <a:spLocks noGrp="1"/>
          </p:cNvSpPr>
          <p:nvPr>
            <p:ph type="sldNum" sz="quarter" idx="12"/>
          </p:nvPr>
        </p:nvSpPr>
        <p:spPr/>
        <p:txBody>
          <a:bodyPr/>
          <a:lstStyle/>
          <a:p>
            <a:fld id="{AC5632D3-5BD6-C445-9AA3-E254329733A9}" type="slidenum">
              <a:rPr lang="tr-TR" smtClean="0"/>
              <a:pPr/>
              <a:t>1</a:t>
            </a:fld>
            <a:endParaRPr lang="tr-TR"/>
          </a:p>
        </p:txBody>
      </p:sp>
      <p:pic>
        <p:nvPicPr>
          <p:cNvPr id="18" name="PerfectCrime.wmv">
            <a:hlinkClick r:id="" action="ppaction://media"/>
          </p:cNvPr>
          <p:cNvPicPr/>
          <p:nvPr>
            <a:videoFile r:link="rId1"/>
          </p:nvPr>
        </p:nvPicPr>
        <p:blipFill>
          <a:blip r:embed="rId3"/>
          <a:stretch>
            <a:fillRect/>
          </a:stretch>
        </p:blipFill>
        <p:spPr>
          <a:xfrm>
            <a:off x="1837266" y="1752600"/>
            <a:ext cx="6443133" cy="4832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6290" fill="hold"/>
                                        <p:tgtEl>
                                          <p:spTgt spid="1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18"/>
                </p:tgtEl>
              </p:cMediaNode>
            </p:video>
            <p:seq concurrent="1" nextAc="seek">
              <p:cTn id="8" restart="whenNotActive" fill="hold" evtFilter="cancelBubble" nodeType="interactiveSeq">
                <p:stCondLst>
                  <p:cond evt="onClick" delay="0">
                    <p:tgtEl>
                      <p:spTgt spid="1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8"/>
                                        </p:tgtEl>
                                      </p:cBhvr>
                                    </p:cmd>
                                  </p:childTnLst>
                                </p:cTn>
                              </p:par>
                            </p:childTnLst>
                          </p:cTn>
                        </p:par>
                      </p:childTnLst>
                    </p:cTn>
                  </p:par>
                </p:childTnLst>
              </p:cTn>
              <p:nextCondLst>
                <p:cond evt="onClick" delay="0">
                  <p:tgtEl>
                    <p:spTgt spid="18"/>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1C433C2E-5D39-5847-B791-DF6D9133AE99}" type="slidenum">
              <a:rPr lang="tr-TR"/>
              <a:pPr/>
              <a:t>10</a:t>
            </a:fld>
            <a:endParaRPr lang="tr-TR"/>
          </a:p>
        </p:txBody>
      </p:sp>
      <p:sp>
        <p:nvSpPr>
          <p:cNvPr id="17410" name="Rectangle 2"/>
          <p:cNvSpPr>
            <a:spLocks noGrp="1" noChangeArrowheads="1"/>
          </p:cNvSpPr>
          <p:nvPr>
            <p:ph type="title"/>
          </p:nvPr>
        </p:nvSpPr>
        <p:spPr>
          <a:xfrm>
            <a:off x="742950" y="609600"/>
            <a:ext cx="8420100" cy="914400"/>
          </a:xfrm>
        </p:spPr>
        <p:txBody>
          <a:bodyPr/>
          <a:lstStyle/>
          <a:p>
            <a:r>
              <a:rPr lang="tr-TR" sz="3200"/>
              <a:t>SENARYO ADIMLARI:</a:t>
            </a:r>
            <a:br>
              <a:rPr lang="tr-TR" sz="3200"/>
            </a:br>
            <a:r>
              <a:rPr lang="tr-TR" sz="3200"/>
              <a:t>1. Egitsel hedef belirleme</a:t>
            </a:r>
          </a:p>
        </p:txBody>
      </p:sp>
      <p:sp>
        <p:nvSpPr>
          <p:cNvPr id="17411" name="Rectangle 3"/>
          <p:cNvSpPr>
            <a:spLocks noGrp="1" noChangeArrowheads="1"/>
          </p:cNvSpPr>
          <p:nvPr>
            <p:ph type="body" sz="half" idx="1"/>
          </p:nvPr>
        </p:nvSpPr>
        <p:spPr>
          <a:xfrm>
            <a:off x="660400" y="1752600"/>
            <a:ext cx="5943600" cy="4267200"/>
          </a:xfrm>
        </p:spPr>
        <p:txBody>
          <a:bodyPr/>
          <a:lstStyle/>
          <a:p>
            <a:r>
              <a:rPr lang="tr-TR" sz="2400"/>
              <a:t>Asagıda, bir dersin senaryo temelli olarak islenebilmesi için  gerekenler, egitimcilerin kullanabilecekleri ölçüde somutlastırılarak adımlar halinde verilmektedir.</a:t>
            </a:r>
          </a:p>
          <a:p>
            <a:r>
              <a:rPr lang="tr-TR" sz="2400" b="1"/>
              <a:t>ADIM 1</a:t>
            </a:r>
            <a:r>
              <a:rPr lang="tr-TR" sz="2400"/>
              <a:t>- Egitsel hedeflerinizi, </a:t>
            </a:r>
            <a:r>
              <a:rPr lang="tr-TR" sz="2400" i="1"/>
              <a:t>belirli - tekil - açık</a:t>
            </a:r>
            <a:r>
              <a:rPr lang="tr-TR" sz="2400"/>
              <a:t>  biçimde belirleyiniz!</a:t>
            </a:r>
          </a:p>
          <a:p>
            <a:r>
              <a:rPr lang="tr-TR" sz="2000"/>
              <a:t>Ders programlarındaki baslıklar, bu halleriyle senaryo üretmeye  uygun degillerdir. Çevresinde bir senaryo örülmek istenilen baslık(lar), önce belirli-tekil-açık egitsel hedefler haline getirilmelidir.</a:t>
            </a:r>
          </a:p>
          <a:p>
            <a:pPr>
              <a:buFontTx/>
              <a:buNone/>
            </a:pPr>
            <a:endParaRPr lang="tr-TR" sz="2400"/>
          </a:p>
          <a:p>
            <a:endParaRPr lang="tr-TR" sz="2400"/>
          </a:p>
        </p:txBody>
      </p:sp>
      <p:graphicFrame>
        <p:nvGraphicFramePr>
          <p:cNvPr id="17413" name="Object 5"/>
          <p:cNvGraphicFramePr>
            <a:graphicFrameLocks noChangeAspect="1"/>
          </p:cNvGraphicFramePr>
          <p:nvPr>
            <p:ph type="clipArt" sz="half" idx="2"/>
          </p:nvPr>
        </p:nvGraphicFramePr>
        <p:xfrm>
          <a:off x="6769100" y="2117725"/>
          <a:ext cx="2393950" cy="2393950"/>
        </p:xfrm>
        <a:graphic>
          <a:graphicData uri="http://schemas.openxmlformats.org/presentationml/2006/ole">
            <p:oleObj spid="_x0000_s17413" r:id="rId4" imgW="3492500" imgH="3492500" progId="">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069A019F-9906-814D-9883-ECC174042B9C}" type="slidenum">
              <a:rPr lang="tr-TR"/>
              <a:pPr/>
              <a:t>11</a:t>
            </a:fld>
            <a:endParaRPr lang="tr-TR"/>
          </a:p>
        </p:txBody>
      </p:sp>
      <p:sp>
        <p:nvSpPr>
          <p:cNvPr id="19458" name="Rectangle 2"/>
          <p:cNvSpPr>
            <a:spLocks noGrp="1" noChangeArrowheads="1"/>
          </p:cNvSpPr>
          <p:nvPr>
            <p:ph type="title"/>
          </p:nvPr>
        </p:nvSpPr>
        <p:spPr>
          <a:xfrm>
            <a:off x="742950" y="609600"/>
            <a:ext cx="8420100" cy="914400"/>
          </a:xfrm>
        </p:spPr>
        <p:txBody>
          <a:bodyPr/>
          <a:lstStyle/>
          <a:p>
            <a:r>
              <a:rPr lang="tr-TR" sz="3200"/>
              <a:t>SENARYO ADIMLARI:</a:t>
            </a:r>
            <a:br>
              <a:rPr lang="tr-TR" sz="3200"/>
            </a:br>
            <a:r>
              <a:rPr lang="tr-TR" sz="3200"/>
              <a:t> 1. Egitsel hedef belirleme -devam-</a:t>
            </a:r>
          </a:p>
        </p:txBody>
      </p:sp>
      <p:sp>
        <p:nvSpPr>
          <p:cNvPr id="19459" name="Rectangle 3"/>
          <p:cNvSpPr>
            <a:spLocks noGrp="1" noChangeArrowheads="1"/>
          </p:cNvSpPr>
          <p:nvPr>
            <p:ph type="body" sz="half" idx="1"/>
          </p:nvPr>
        </p:nvSpPr>
        <p:spPr>
          <a:xfrm>
            <a:off x="660400" y="1752600"/>
            <a:ext cx="6108700" cy="4267200"/>
          </a:xfrm>
        </p:spPr>
        <p:txBody>
          <a:bodyPr/>
          <a:lstStyle/>
          <a:p>
            <a:r>
              <a:rPr lang="tr-TR" sz="2400"/>
              <a:t>Örnegin (yeryüzü sekilleri) gibi bir konu baslıgı, ilk bakısta yeterli bir (egitsel hedef) sanılabilir. Ama bu haliyle ancak kendisinden </a:t>
            </a:r>
            <a:r>
              <a:rPr lang="tr-TR" sz="2400" i="1"/>
              <a:t>bahsedilebilir, üzerinde konusulabilir</a:t>
            </a:r>
            <a:r>
              <a:rPr lang="tr-TR" sz="2400"/>
              <a:t>, ama bir ögrenme hedefi olamaz. Çünkü tekil degildir ve yeryüzü sekilleri ile ilgili yüzlerce ayrı ögrenme hedefi olabilir.</a:t>
            </a:r>
          </a:p>
          <a:p>
            <a:endParaRPr lang="tr-TR" sz="2400"/>
          </a:p>
        </p:txBody>
      </p:sp>
      <p:graphicFrame>
        <p:nvGraphicFramePr>
          <p:cNvPr id="19460" name="Object 4"/>
          <p:cNvGraphicFramePr>
            <a:graphicFrameLocks noChangeAspect="1"/>
          </p:cNvGraphicFramePr>
          <p:nvPr>
            <p:ph type="clipArt" sz="half" idx="2"/>
          </p:nvPr>
        </p:nvGraphicFramePr>
        <p:xfrm>
          <a:off x="6934200" y="2519363"/>
          <a:ext cx="2228850" cy="1589087"/>
        </p:xfrm>
        <a:graphic>
          <a:graphicData uri="http://schemas.openxmlformats.org/presentationml/2006/ole">
            <p:oleObj spid="_x0000_s19460" r:id="rId4" imgW="4025900" imgH="2870200" progId="">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F56E572A-7A1D-5E4C-AB54-8BC770F4BCF9}" type="slidenum">
              <a:rPr lang="tr-TR"/>
              <a:pPr/>
              <a:t>12</a:t>
            </a:fld>
            <a:endParaRPr lang="tr-TR"/>
          </a:p>
        </p:txBody>
      </p:sp>
      <p:sp>
        <p:nvSpPr>
          <p:cNvPr id="21506" name="Rectangle 2"/>
          <p:cNvSpPr>
            <a:spLocks noGrp="1" noChangeArrowheads="1"/>
          </p:cNvSpPr>
          <p:nvPr>
            <p:ph type="title"/>
          </p:nvPr>
        </p:nvSpPr>
        <p:spPr>
          <a:xfrm>
            <a:off x="742950" y="609600"/>
            <a:ext cx="8420100" cy="914400"/>
          </a:xfrm>
        </p:spPr>
        <p:txBody>
          <a:bodyPr/>
          <a:lstStyle/>
          <a:p>
            <a:r>
              <a:rPr lang="tr-TR" sz="3200"/>
              <a:t>SENARYO ADIMLARI:</a:t>
            </a:r>
            <a:br>
              <a:rPr lang="tr-TR" sz="3200"/>
            </a:br>
            <a:r>
              <a:rPr lang="tr-TR" sz="3200"/>
              <a:t> 1. Egitsel hedef belirleme -devam-</a:t>
            </a:r>
          </a:p>
        </p:txBody>
      </p:sp>
      <p:sp>
        <p:nvSpPr>
          <p:cNvPr id="21507" name="Rectangle 3"/>
          <p:cNvSpPr>
            <a:spLocks noGrp="1" noChangeArrowheads="1"/>
          </p:cNvSpPr>
          <p:nvPr>
            <p:ph type="body" sz="half" idx="1"/>
          </p:nvPr>
        </p:nvSpPr>
        <p:spPr>
          <a:xfrm>
            <a:off x="660400" y="1752600"/>
            <a:ext cx="6108700" cy="4267200"/>
          </a:xfrm>
        </p:spPr>
        <p:txBody>
          <a:bodyPr/>
          <a:lstStyle/>
          <a:p>
            <a:r>
              <a:rPr lang="tr-TR" sz="2400"/>
              <a:t>Bir egitsel hedef, varilmak istenilen nokta(lar)ı belirtmelidir. Örnegin, “</a:t>
            </a:r>
            <a:r>
              <a:rPr lang="tr-TR" sz="2400" i="1"/>
              <a:t>ögrencinin, çesitli yeryüzü sekillerinin zaman içindeki olusumları hakkında genel bilgi sahibi olması</a:t>
            </a:r>
            <a:r>
              <a:rPr lang="tr-TR" sz="2400"/>
              <a:t>” gibisinden bir hedef basit ama belirli, tekil ve açık'tır. Bu ifadeyi, “</a:t>
            </a:r>
            <a:r>
              <a:rPr lang="tr-TR" sz="2400" i="1"/>
              <a:t>ögrencinin, yeryüzü sekillerini ögrenmesi</a:t>
            </a:r>
            <a:r>
              <a:rPr lang="tr-TR" sz="2400"/>
              <a:t>” gibi açık uçlu bir ifadeden ayıran netlige özellikle dikkat edilmelidir. Birkaç örnek daha;</a:t>
            </a:r>
          </a:p>
          <a:p>
            <a:endParaRPr lang="tr-TR" sz="2400"/>
          </a:p>
        </p:txBody>
      </p:sp>
      <p:graphicFrame>
        <p:nvGraphicFramePr>
          <p:cNvPr id="21508" name="Object 4"/>
          <p:cNvGraphicFramePr>
            <a:graphicFrameLocks noChangeAspect="1"/>
          </p:cNvGraphicFramePr>
          <p:nvPr>
            <p:ph type="clipArt" sz="half" idx="2"/>
          </p:nvPr>
        </p:nvGraphicFramePr>
        <p:xfrm>
          <a:off x="6934200" y="2200275"/>
          <a:ext cx="2228850" cy="2228850"/>
        </p:xfrm>
        <a:graphic>
          <a:graphicData uri="http://schemas.openxmlformats.org/presentationml/2006/ole">
            <p:oleObj spid="_x0000_s21508" r:id="rId4" imgW="4330700" imgH="4330700" progId="">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FCA1EC13-493F-2940-9797-FED35B4BCEB0}" type="slidenum">
              <a:rPr lang="tr-TR"/>
              <a:pPr/>
              <a:t>13</a:t>
            </a:fld>
            <a:endParaRPr lang="tr-TR"/>
          </a:p>
        </p:txBody>
      </p:sp>
      <p:sp>
        <p:nvSpPr>
          <p:cNvPr id="23554" name="Rectangle 2"/>
          <p:cNvSpPr>
            <a:spLocks noGrp="1" noChangeArrowheads="1"/>
          </p:cNvSpPr>
          <p:nvPr>
            <p:ph type="title"/>
          </p:nvPr>
        </p:nvSpPr>
        <p:spPr>
          <a:xfrm>
            <a:off x="742950" y="609600"/>
            <a:ext cx="8420100" cy="914400"/>
          </a:xfrm>
        </p:spPr>
        <p:txBody>
          <a:bodyPr/>
          <a:lstStyle/>
          <a:p>
            <a:r>
              <a:rPr lang="tr-TR" sz="3200"/>
              <a:t>SENARYO ADIMLARI:</a:t>
            </a:r>
            <a:br>
              <a:rPr lang="tr-TR" sz="3200"/>
            </a:br>
            <a:r>
              <a:rPr lang="tr-TR" sz="3200"/>
              <a:t> 1. Egitsel hedef belirleme -devam-</a:t>
            </a:r>
          </a:p>
        </p:txBody>
      </p:sp>
      <p:sp>
        <p:nvSpPr>
          <p:cNvPr id="23555" name="Rectangle 3"/>
          <p:cNvSpPr>
            <a:spLocks noGrp="1" noChangeArrowheads="1"/>
          </p:cNvSpPr>
          <p:nvPr>
            <p:ph type="body" sz="half" idx="1"/>
          </p:nvPr>
        </p:nvSpPr>
        <p:spPr>
          <a:xfrm>
            <a:off x="660400" y="1752600"/>
            <a:ext cx="6108700" cy="4267200"/>
          </a:xfrm>
        </p:spPr>
        <p:txBody>
          <a:bodyPr/>
          <a:lstStyle/>
          <a:p>
            <a:r>
              <a:rPr lang="tr-TR" sz="2400" i="1"/>
              <a:t>Fiziki çevrenin yasamımız açısından önem tasıyan özelliklerinin farkına varılabilmesi  için, yeryüzü sekillerinin özelliklerinin incelenmesi</a:t>
            </a:r>
            <a:r>
              <a:rPr lang="tr-TR" sz="2400"/>
              <a:t>.. veya</a:t>
            </a:r>
          </a:p>
          <a:p>
            <a:r>
              <a:rPr lang="tr-TR" sz="2400" i="1"/>
              <a:t>Çevre kirlenmesi olgusunun mekanizmasının anlasılması yoluyla, yeryüzü sekillerinin bu olgu üzerindeki etkilerinin anlasılması..</a:t>
            </a:r>
            <a:r>
              <a:rPr lang="tr-TR" sz="2400"/>
              <a:t> vb.</a:t>
            </a:r>
          </a:p>
          <a:p>
            <a:endParaRPr lang="tr-TR" sz="2400"/>
          </a:p>
        </p:txBody>
      </p:sp>
      <p:graphicFrame>
        <p:nvGraphicFramePr>
          <p:cNvPr id="23556" name="Object 4"/>
          <p:cNvGraphicFramePr>
            <a:graphicFrameLocks noChangeAspect="1"/>
          </p:cNvGraphicFramePr>
          <p:nvPr>
            <p:ph type="clipArt" sz="half" idx="2"/>
          </p:nvPr>
        </p:nvGraphicFramePr>
        <p:xfrm>
          <a:off x="7337425" y="2030413"/>
          <a:ext cx="1420813" cy="2568575"/>
        </p:xfrm>
        <a:graphic>
          <a:graphicData uri="http://schemas.openxmlformats.org/presentationml/2006/ole">
            <p:oleObj spid="_x0000_s23556" r:id="rId4" imgW="2451100" imgH="4432300" progId="">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446BA95-F13B-F941-B90C-98B5D44AC0CB}" type="slidenum">
              <a:rPr lang="tr-TR"/>
              <a:pPr/>
              <a:t>14</a:t>
            </a:fld>
            <a:endParaRPr lang="tr-TR"/>
          </a:p>
        </p:txBody>
      </p:sp>
      <p:sp>
        <p:nvSpPr>
          <p:cNvPr id="25602" name="Rectangle 2"/>
          <p:cNvSpPr>
            <a:spLocks noGrp="1" noChangeArrowheads="1"/>
          </p:cNvSpPr>
          <p:nvPr>
            <p:ph type="title"/>
          </p:nvPr>
        </p:nvSpPr>
        <p:spPr>
          <a:xfrm>
            <a:off x="742950" y="609600"/>
            <a:ext cx="8420100" cy="914400"/>
          </a:xfrm>
        </p:spPr>
        <p:txBody>
          <a:bodyPr/>
          <a:lstStyle/>
          <a:p>
            <a:r>
              <a:rPr lang="tr-TR" sz="3200"/>
              <a:t>SENARYO ADIMLARI:</a:t>
            </a:r>
            <a:br>
              <a:rPr lang="tr-TR" sz="3200"/>
            </a:br>
            <a:r>
              <a:rPr lang="tr-TR" sz="3200"/>
              <a:t> 1. Egitsel hedef belirleme -devam-</a:t>
            </a:r>
          </a:p>
        </p:txBody>
      </p:sp>
      <p:sp>
        <p:nvSpPr>
          <p:cNvPr id="25603" name="Rectangle 3"/>
          <p:cNvSpPr>
            <a:spLocks noGrp="1" noChangeArrowheads="1"/>
          </p:cNvSpPr>
          <p:nvPr>
            <p:ph type="body" sz="half" idx="1"/>
          </p:nvPr>
        </p:nvSpPr>
        <p:spPr>
          <a:xfrm>
            <a:off x="660400" y="1752600"/>
            <a:ext cx="6108700" cy="4267200"/>
          </a:xfrm>
        </p:spPr>
        <p:txBody>
          <a:bodyPr/>
          <a:lstStyle/>
          <a:p>
            <a:r>
              <a:rPr lang="tr-TR" sz="2000"/>
              <a:t>Bu noktada söyle bir itiraz akla gelebilir: “</a:t>
            </a:r>
            <a:r>
              <a:rPr lang="tr-TR" sz="2000" i="1"/>
              <a:t>Müfredat ve ders programları konu baslıkları biçimindedir. Bunları egitsel hedeflere çevirmede her ögretmen ayrı yorum yapabilir. Bu durum keyfilige yol açmaz mı</a:t>
            </a:r>
            <a:r>
              <a:rPr lang="tr-TR" sz="2000"/>
              <a:t>?”</a:t>
            </a:r>
          </a:p>
          <a:p>
            <a:endParaRPr lang="tr-TR" sz="2000"/>
          </a:p>
          <a:p>
            <a:r>
              <a:rPr lang="tr-TR" sz="2000"/>
              <a:t>Dogrudur ve gerçekten de her ögretmen, içinde bulunulan fizik ve sosyal çevrenin özelliklerine göre bu baslıkları egitsel hedeflere çevirme yorumunu yapmak özgürlügüne (ve ödevine) sahiptir. Senaryo üretimindeki özgürlük de biraz buradan gelmektedir..</a:t>
            </a:r>
          </a:p>
        </p:txBody>
      </p:sp>
      <p:graphicFrame>
        <p:nvGraphicFramePr>
          <p:cNvPr id="25604" name="Object 4"/>
          <p:cNvGraphicFramePr>
            <a:graphicFrameLocks noChangeAspect="1"/>
          </p:cNvGraphicFramePr>
          <p:nvPr>
            <p:ph type="clipArt" sz="half" idx="2"/>
          </p:nvPr>
        </p:nvGraphicFramePr>
        <p:xfrm>
          <a:off x="6934200" y="2633663"/>
          <a:ext cx="2228850" cy="1360487"/>
        </p:xfrm>
        <a:graphic>
          <a:graphicData uri="http://schemas.openxmlformats.org/presentationml/2006/ole">
            <p:oleObj spid="_x0000_s25604" r:id="rId4" imgW="6781800" imgH="4140200" progId="">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967D2751-4928-8A4D-B565-E628D267FF19}" type="slidenum">
              <a:rPr lang="tr-TR"/>
              <a:pPr/>
              <a:t>15</a:t>
            </a:fld>
            <a:endParaRPr lang="tr-TR"/>
          </a:p>
        </p:txBody>
      </p:sp>
      <p:sp>
        <p:nvSpPr>
          <p:cNvPr id="27650" name="Rectangle 2"/>
          <p:cNvSpPr>
            <a:spLocks noGrp="1" noChangeArrowheads="1"/>
          </p:cNvSpPr>
          <p:nvPr>
            <p:ph type="title"/>
          </p:nvPr>
        </p:nvSpPr>
        <p:spPr>
          <a:xfrm>
            <a:off x="742950" y="609600"/>
            <a:ext cx="8420100" cy="914400"/>
          </a:xfrm>
        </p:spPr>
        <p:txBody>
          <a:bodyPr/>
          <a:lstStyle/>
          <a:p>
            <a:r>
              <a:rPr lang="tr-TR" sz="3200"/>
              <a:t>SENARYO ADIMLARI:</a:t>
            </a:r>
            <a:br>
              <a:rPr lang="tr-TR" sz="3200"/>
            </a:br>
            <a:r>
              <a:rPr lang="tr-TR" sz="3200"/>
              <a:t> 2. Senaryo gelistirme</a:t>
            </a:r>
          </a:p>
        </p:txBody>
      </p:sp>
      <p:sp>
        <p:nvSpPr>
          <p:cNvPr id="27651" name="Rectangle 3"/>
          <p:cNvSpPr>
            <a:spLocks noGrp="1" noChangeArrowheads="1"/>
          </p:cNvSpPr>
          <p:nvPr>
            <p:ph type="body" sz="half" idx="1"/>
          </p:nvPr>
        </p:nvSpPr>
        <p:spPr>
          <a:xfrm>
            <a:off x="660400" y="1752600"/>
            <a:ext cx="6108700" cy="4267200"/>
          </a:xfrm>
        </p:spPr>
        <p:txBody>
          <a:bodyPr/>
          <a:lstStyle/>
          <a:p>
            <a:r>
              <a:rPr lang="tr-TR" sz="2400" b="1"/>
              <a:t>ADIM 2</a:t>
            </a:r>
            <a:r>
              <a:rPr lang="tr-TR" sz="2400"/>
              <a:t>- Adım 1 uyarınca belirlediginiz (Egitsel Hedefler) çevresinde bir senaryo düsününüz! </a:t>
            </a:r>
          </a:p>
          <a:p>
            <a:r>
              <a:rPr lang="tr-TR" sz="2400"/>
              <a:t>Üretilmek istenilen senaryonun ögrencinin ilgisini çekebilmesi için, onlarla birlikte gelistirilmesi önerilir. </a:t>
            </a:r>
          </a:p>
          <a:p>
            <a:endParaRPr lang="tr-TR" sz="2000"/>
          </a:p>
        </p:txBody>
      </p:sp>
      <p:graphicFrame>
        <p:nvGraphicFramePr>
          <p:cNvPr id="27652" name="Object 4"/>
          <p:cNvGraphicFramePr>
            <a:graphicFrameLocks noChangeAspect="1"/>
          </p:cNvGraphicFramePr>
          <p:nvPr>
            <p:ph type="clipArt" sz="half" idx="2"/>
          </p:nvPr>
        </p:nvGraphicFramePr>
        <p:xfrm>
          <a:off x="6934200" y="2266950"/>
          <a:ext cx="2228850" cy="2093913"/>
        </p:xfrm>
        <a:graphic>
          <a:graphicData uri="http://schemas.openxmlformats.org/presentationml/2006/ole">
            <p:oleObj spid="_x0000_s27652" r:id="rId4" imgW="3771900" imgH="3543300" progId="">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4C83D080-20EC-3841-92AA-13F311B37467}" type="slidenum">
              <a:rPr lang="tr-TR"/>
              <a:pPr/>
              <a:t>16</a:t>
            </a:fld>
            <a:endParaRPr lang="tr-TR"/>
          </a:p>
        </p:txBody>
      </p:sp>
      <p:sp>
        <p:nvSpPr>
          <p:cNvPr id="29698" name="Rectangle 2"/>
          <p:cNvSpPr>
            <a:spLocks noGrp="1" noChangeArrowheads="1"/>
          </p:cNvSpPr>
          <p:nvPr>
            <p:ph type="title"/>
          </p:nvPr>
        </p:nvSpPr>
        <p:spPr>
          <a:xfrm>
            <a:off x="742950" y="609600"/>
            <a:ext cx="8420100" cy="762000"/>
          </a:xfrm>
        </p:spPr>
        <p:txBody>
          <a:bodyPr/>
          <a:lstStyle/>
          <a:p>
            <a:r>
              <a:rPr lang="tr-TR" sz="3200"/>
              <a:t>Senaryo gelistirme: iyi ama nasıl?</a:t>
            </a:r>
          </a:p>
        </p:txBody>
      </p:sp>
      <p:sp>
        <p:nvSpPr>
          <p:cNvPr id="29699" name="Rectangle 3"/>
          <p:cNvSpPr>
            <a:spLocks noGrp="1" noChangeArrowheads="1"/>
          </p:cNvSpPr>
          <p:nvPr>
            <p:ph type="body" sz="half" idx="1"/>
          </p:nvPr>
        </p:nvSpPr>
        <p:spPr>
          <a:xfrm>
            <a:off x="660400" y="1524000"/>
            <a:ext cx="6108700" cy="4495800"/>
          </a:xfrm>
        </p:spPr>
        <p:txBody>
          <a:bodyPr/>
          <a:lstStyle/>
          <a:p>
            <a:r>
              <a:rPr lang="tr-TR" sz="2000" b="1"/>
              <a:t>Soru</a:t>
            </a:r>
            <a:r>
              <a:rPr lang="tr-TR" sz="2000"/>
              <a:t>: Senaryolar, yapılması gereken bir seyleri mutlaka istemeli mi?</a:t>
            </a:r>
          </a:p>
          <a:p>
            <a:r>
              <a:rPr lang="tr-TR" sz="2000" b="1"/>
              <a:t>Cevap</a:t>
            </a:r>
            <a:r>
              <a:rPr lang="tr-TR" sz="2000"/>
              <a:t>: Evet, mutlaka bir seyler istemelidir. Proje grubundan somut talep(ler)i olmayan senaryolar ögrencilere yavan gelecek, onların ilgisini çekmeyecektir. 5 Agustos 1998 tarihli Milliyet gazetesindeki bir haberde, iki Ingiliz çocuga verilen  bir ödevin, çesitli ülkeleri gezerek o kültürleri incelemesi istedigi belirtilmektedir. </a:t>
            </a:r>
          </a:p>
          <a:p>
            <a:r>
              <a:rPr lang="tr-TR" sz="2000"/>
              <a:t>Burada “somut talep” deyimiyle, gerçek bir yasam sorununu çözmek, bir projeyi gerçeklestirmek, gözledigimiz bir olayı açıklamak ve bu gibi “</a:t>
            </a:r>
            <a:r>
              <a:rPr lang="tr-TR" sz="2000" i="1"/>
              <a:t>ise yaradıgı</a:t>
            </a:r>
            <a:r>
              <a:rPr lang="tr-TR" sz="2000"/>
              <a:t>” belli olan talepler kastedilmektedir. </a:t>
            </a:r>
          </a:p>
          <a:p>
            <a:endParaRPr lang="tr-TR" sz="2000"/>
          </a:p>
        </p:txBody>
      </p:sp>
      <p:graphicFrame>
        <p:nvGraphicFramePr>
          <p:cNvPr id="29700" name="Object 4"/>
          <p:cNvGraphicFramePr>
            <a:graphicFrameLocks noChangeAspect="1"/>
          </p:cNvGraphicFramePr>
          <p:nvPr>
            <p:ph type="clipArt" sz="half" idx="2"/>
          </p:nvPr>
        </p:nvGraphicFramePr>
        <p:xfrm>
          <a:off x="6934200" y="2805113"/>
          <a:ext cx="2228850" cy="1614487"/>
        </p:xfrm>
        <a:graphic>
          <a:graphicData uri="http://schemas.openxmlformats.org/presentationml/2006/ole">
            <p:oleObj spid="_x0000_s29700" r:id="rId4" imgW="5702300" imgH="2819400" progId="">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BD5E2654-0FBE-524A-BD0B-5E4E5B22F8DE}" type="slidenum">
              <a:rPr lang="tr-TR"/>
              <a:pPr/>
              <a:t>17</a:t>
            </a:fld>
            <a:endParaRPr lang="tr-TR"/>
          </a:p>
        </p:txBody>
      </p:sp>
      <p:pic>
        <p:nvPicPr>
          <p:cNvPr id="38934" name="Picture 22"/>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168275" y="528638"/>
            <a:ext cx="9561513" cy="58039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4301924-8387-6948-9787-F76CEDF696C7}" type="slidenum">
              <a:rPr lang="tr-TR"/>
              <a:pPr/>
              <a:t>18</a:t>
            </a:fld>
            <a:endParaRPr lang="tr-TR"/>
          </a:p>
        </p:txBody>
      </p:sp>
      <p:sp>
        <p:nvSpPr>
          <p:cNvPr id="39938" name="Rectangle 2"/>
          <p:cNvSpPr>
            <a:spLocks noGrp="1" noChangeArrowheads="1"/>
          </p:cNvSpPr>
          <p:nvPr>
            <p:ph type="title"/>
          </p:nvPr>
        </p:nvSpPr>
        <p:spPr/>
        <p:txBody>
          <a:bodyPr/>
          <a:lstStyle/>
          <a:p>
            <a:r>
              <a:rPr lang="tr-TR" sz="3200">
                <a:effectLst>
                  <a:outerShdw blurRad="38100" dist="38100" dir="2700000" algn="tl">
                    <a:srgbClr val="DDDDDD"/>
                  </a:outerShdw>
                </a:effectLst>
              </a:rPr>
              <a:t>Ogrencileri ilgilendiren bir (core) seçilir!</a:t>
            </a:r>
            <a:endParaRPr lang="tr-TR"/>
          </a:p>
        </p:txBody>
      </p:sp>
      <p:sp>
        <p:nvSpPr>
          <p:cNvPr id="39939" name="Rectangle 3"/>
          <p:cNvSpPr>
            <a:spLocks noGrp="1" noChangeArrowheads="1"/>
          </p:cNvSpPr>
          <p:nvPr>
            <p:ph type="body" sz="half" idx="1"/>
          </p:nvPr>
        </p:nvSpPr>
        <p:spPr>
          <a:xfrm>
            <a:off x="742950" y="1981200"/>
            <a:ext cx="5981700" cy="4114800"/>
          </a:xfrm>
        </p:spPr>
        <p:txBody>
          <a:bodyPr/>
          <a:lstStyle/>
          <a:p>
            <a:r>
              <a:rPr lang="tr-TR" sz="2400"/>
              <a:t>Bu konuları birlestiren bir senaryo üretmek için, alanlardan birisi “çekirdek” (core) olarak seçilir. Burada fizik ve beden egitimi aynı yasam olgusunu ele almıs oldugu için bu ikisinden birisi, örnegin fizik alanı “core” olarak seçilebilir.</a:t>
            </a:r>
          </a:p>
          <a:p>
            <a:r>
              <a:rPr lang="tr-TR" sz="2400"/>
              <a:t>Bundan sonraki adım olarak, ögrencilerin çogunlugunun yasamlarını etkileyen bir olgu seçilmelidir. Bu ise örnegin “trafik kazaları” olabilir.</a:t>
            </a:r>
          </a:p>
          <a:p>
            <a:endParaRPr lang="tr-TR" sz="2800"/>
          </a:p>
        </p:txBody>
      </p:sp>
      <p:graphicFrame>
        <p:nvGraphicFramePr>
          <p:cNvPr id="39940" name="Object 4"/>
          <p:cNvGraphicFramePr>
            <a:graphicFrameLocks noChangeAspect="1"/>
          </p:cNvGraphicFramePr>
          <p:nvPr>
            <p:ph type="clipArt" sz="half" idx="2"/>
          </p:nvPr>
        </p:nvGraphicFramePr>
        <p:xfrm>
          <a:off x="7078663" y="2786063"/>
          <a:ext cx="1962150" cy="2503487"/>
        </p:xfrm>
        <a:graphic>
          <a:graphicData uri="http://schemas.openxmlformats.org/presentationml/2006/ole">
            <p:oleObj spid="_x0000_s39940" r:id="rId3" imgW="1841500" imgH="2349500" progId="">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84E8BDF2-6D21-364C-8445-799ECAB4502B}" type="slidenum">
              <a:rPr lang="tr-TR"/>
              <a:pPr/>
              <a:t>19</a:t>
            </a:fld>
            <a:endParaRPr lang="tr-TR"/>
          </a:p>
        </p:txBody>
      </p:sp>
      <p:sp>
        <p:nvSpPr>
          <p:cNvPr id="40962" name="Rectangle 2"/>
          <p:cNvSpPr>
            <a:spLocks noGrp="1" noChangeArrowheads="1"/>
          </p:cNvSpPr>
          <p:nvPr>
            <p:ph type="title"/>
          </p:nvPr>
        </p:nvSpPr>
        <p:spPr/>
        <p:txBody>
          <a:bodyPr/>
          <a:lstStyle/>
          <a:p>
            <a:r>
              <a:rPr lang="tr-TR"/>
              <a:t>(Core) üzeri kaplanır..</a:t>
            </a:r>
          </a:p>
        </p:txBody>
      </p:sp>
      <p:sp>
        <p:nvSpPr>
          <p:cNvPr id="40963" name="Rectangle 3"/>
          <p:cNvSpPr>
            <a:spLocks noGrp="1" noChangeArrowheads="1"/>
          </p:cNvSpPr>
          <p:nvPr>
            <p:ph type="body" sz="half" idx="1"/>
          </p:nvPr>
        </p:nvSpPr>
        <p:spPr>
          <a:xfrm>
            <a:off x="742950" y="1981200"/>
            <a:ext cx="5595938" cy="4114800"/>
          </a:xfrm>
        </p:spPr>
        <p:txBody>
          <a:bodyPr/>
          <a:lstStyle/>
          <a:p>
            <a:r>
              <a:rPr lang="tr-TR" sz="2400"/>
              <a:t>Simdi, yasam olgusu olarak seçilen “trafik kazaları”,  çekirdek olarak seçilen “fizik alanı” üzerine bir kaplama olarak geçirilir. Yani, trafik kazalarının fiziksel bakımdan incelenmesi senaryonun çekirdegini olusturacak, diger alanlar (matematik, Türkçe vb) bu çekirdegin çevresine örülecektir. Artık bunlara göre bir senaryo olusturulabilir:</a:t>
            </a:r>
          </a:p>
          <a:p>
            <a:endParaRPr lang="tr-TR" sz="2400"/>
          </a:p>
        </p:txBody>
      </p:sp>
      <p:graphicFrame>
        <p:nvGraphicFramePr>
          <p:cNvPr id="40964" name="Object 4"/>
          <p:cNvGraphicFramePr>
            <a:graphicFrameLocks noChangeAspect="1"/>
          </p:cNvGraphicFramePr>
          <p:nvPr>
            <p:ph type="clipArt" sz="half" idx="2"/>
          </p:nvPr>
        </p:nvGraphicFramePr>
        <p:xfrm>
          <a:off x="6642100" y="2851150"/>
          <a:ext cx="2373313" cy="2373313"/>
        </p:xfrm>
        <a:graphic>
          <a:graphicData uri="http://schemas.openxmlformats.org/presentationml/2006/ole">
            <p:oleObj spid="_x0000_s40964" r:id="rId3" imgW="3467100" imgH="3467100" progId="">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C64247D9-8DCF-374C-B744-A1132A4DC779}" type="slidenum">
              <a:rPr lang="tr-TR"/>
              <a:pPr/>
              <a:t>2</a:t>
            </a:fld>
            <a:endParaRPr lang="tr-TR"/>
          </a:p>
        </p:txBody>
      </p:sp>
      <p:sp>
        <p:nvSpPr>
          <p:cNvPr id="2050" name="Rectangle 2"/>
          <p:cNvSpPr>
            <a:spLocks noGrp="1" noChangeArrowheads="1"/>
          </p:cNvSpPr>
          <p:nvPr>
            <p:ph type="title"/>
          </p:nvPr>
        </p:nvSpPr>
        <p:spPr>
          <a:xfrm>
            <a:off x="742950" y="685800"/>
            <a:ext cx="8420100" cy="685800"/>
          </a:xfrm>
        </p:spPr>
        <p:txBody>
          <a:bodyPr/>
          <a:lstStyle/>
          <a:p>
            <a:r>
              <a:rPr lang="tr-TR" sz="3600"/>
              <a:t/>
            </a:r>
            <a:br>
              <a:rPr lang="tr-TR" sz="3600"/>
            </a:br>
            <a:r>
              <a:rPr lang="tr-TR" sz="3600"/>
              <a:t>“Bir”lik, parçalanmamıslık!</a:t>
            </a:r>
            <a:br>
              <a:rPr lang="tr-TR" sz="3600"/>
            </a:br>
            <a:endParaRPr lang="tr-TR" sz="3600"/>
          </a:p>
        </p:txBody>
      </p:sp>
      <p:sp>
        <p:nvSpPr>
          <p:cNvPr id="2051" name="Rectangle 3"/>
          <p:cNvSpPr>
            <a:spLocks noGrp="1" noChangeArrowheads="1"/>
          </p:cNvSpPr>
          <p:nvPr>
            <p:ph type="body" sz="half" idx="1"/>
          </p:nvPr>
        </p:nvSpPr>
        <p:spPr>
          <a:xfrm>
            <a:off x="742950" y="1676400"/>
            <a:ext cx="8337550" cy="4343400"/>
          </a:xfrm>
        </p:spPr>
        <p:txBody>
          <a:bodyPr/>
          <a:lstStyle/>
          <a:p>
            <a:r>
              <a:rPr lang="tr-TR" sz="2000">
                <a:latin typeface="Palatino" pitchFamily="-111" charset="0"/>
              </a:rPr>
              <a:t>“Bilge ögretmenler, farklı ögretileri ortak bir tema üzerinde birlestirecek yolları bulurlar. Örnegin, balinaların incelenmesi yalnızca fen dersinin konusu degildir. </a:t>
            </a:r>
          </a:p>
          <a:p>
            <a:r>
              <a:rPr lang="tr-TR" sz="2000">
                <a:latin typeface="Palatino" pitchFamily="-111" charset="0"/>
              </a:rPr>
              <a:t>Balinalarla ilgili kitapların okunması, yazılması, üzerinde konusulması, dil ile birlestirilebilir. Balinaların söyledikleri sarkılar müzikle; resimlerinin çizilmesi veya boyanması ya da modellerinin yapılması görsel sanatlarla; agırlık ve boyutlarının incelenmesi matematikle; öldürülmeleriyle ilgili tarihsel bilgiler ise sosyal çalısmalarla iliskilendirilebilir. Ögrenilmesi istenilen çesitli konuları, ortak bir tema ya da odak noktası çevresinde örgütlemek için yollar bulunuz”..</a:t>
            </a:r>
          </a:p>
          <a:p>
            <a:pPr>
              <a:buFontTx/>
              <a:buNone/>
            </a:pPr>
            <a:endParaRPr lang="tr-TR" sz="2000">
              <a:latin typeface="Palatino" pitchFamily="-111" charset="0"/>
            </a:endParaRPr>
          </a:p>
          <a:p>
            <a:r>
              <a:rPr lang="tr-TR" sz="2000"/>
              <a:t>The Tao of Teaching, By: Greta Nagel, Ph.D., Primus, New York, 1994, Sayfa 117 (Bu yayın, BEYAZ NOKTA® VAKFI’nca Türkçe’ye çevirtilmistir..)</a:t>
            </a:r>
          </a:p>
          <a:p>
            <a:pPr>
              <a:buFontTx/>
              <a:buNone/>
            </a:pPr>
            <a:endParaRPr lang="tr-TR" sz="2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6167FA6-5E7A-E74B-AA97-63884DF1598C}" type="slidenum">
              <a:rPr lang="tr-TR"/>
              <a:pPr/>
              <a:t>20</a:t>
            </a:fld>
            <a:endParaRPr lang="tr-TR"/>
          </a:p>
        </p:txBody>
      </p:sp>
      <p:sp>
        <p:nvSpPr>
          <p:cNvPr id="44034" name="Rectangle 2"/>
          <p:cNvSpPr>
            <a:spLocks noGrp="1" noChangeArrowheads="1"/>
          </p:cNvSpPr>
          <p:nvPr>
            <p:ph type="title"/>
          </p:nvPr>
        </p:nvSpPr>
        <p:spPr>
          <a:xfrm>
            <a:off x="742950" y="609600"/>
            <a:ext cx="8420100" cy="601663"/>
          </a:xfrm>
        </p:spPr>
        <p:txBody>
          <a:bodyPr/>
          <a:lstStyle/>
          <a:p>
            <a:r>
              <a:rPr lang="tr-TR" sz="3200"/>
              <a:t>Iste böyle bir senaryo!!</a:t>
            </a:r>
            <a:endParaRPr lang="tr-TR"/>
          </a:p>
        </p:txBody>
      </p:sp>
      <p:sp>
        <p:nvSpPr>
          <p:cNvPr id="44035" name="Rectangle 3"/>
          <p:cNvSpPr>
            <a:spLocks noGrp="1" noChangeArrowheads="1"/>
          </p:cNvSpPr>
          <p:nvPr>
            <p:ph type="body" idx="1"/>
          </p:nvPr>
        </p:nvSpPr>
        <p:spPr>
          <a:xfrm>
            <a:off x="742950" y="1211263"/>
            <a:ext cx="8420100" cy="4884737"/>
          </a:xfrm>
        </p:spPr>
        <p:txBody>
          <a:bodyPr/>
          <a:lstStyle/>
          <a:p>
            <a:pPr>
              <a:buFontTx/>
              <a:buNone/>
            </a:pPr>
            <a:r>
              <a:rPr lang="tr-TR" sz="2200"/>
              <a:t>Trafik kazalarındaki yaralanma ve ölümlerin azaltılması için bir dizi önlem gelistirilmesi ve bunların uygulanması isteniliyor. Bu önlemler içinde -en azından- sunlar bulunmalıdır:</a:t>
            </a:r>
          </a:p>
          <a:p>
            <a:r>
              <a:rPr lang="tr-TR" sz="2200"/>
              <a:t>1.Otomobillerde kullanılmak üzere, enerji emen “bir seyler”in tasarlanması,		</a:t>
            </a:r>
          </a:p>
          <a:p>
            <a:r>
              <a:rPr lang="tr-TR" sz="2200"/>
              <a:t>2.Kazalarda, çok küçük çocukların genellikle küçük yaralanmalarla kurtulabilmelerinin nedenlerinin arastırılıp açıklanması ve bu baglamda 1 takla ve yuvarlanmanın ne kadar enerji emebildiginin hesaplanması,</a:t>
            </a:r>
          </a:p>
          <a:p>
            <a:r>
              <a:rPr lang="tr-TR" sz="2200"/>
              <a:t>3.Çevre halkını bu konularda bilinçlendirmek üzere çesitli araçlardan olusan bir “paket” olusturulup uygulanması ve bu baglamda:</a:t>
            </a:r>
          </a:p>
          <a:p>
            <a:pPr lvl="1"/>
            <a:r>
              <a:rPr lang="tr-TR" sz="2200"/>
              <a:t>Internet’in kullanımı,				</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ACBB153-8F97-FA45-9A78-E4D12C299511}" type="slidenum">
              <a:rPr lang="tr-TR"/>
              <a:pPr/>
              <a:t>21</a:t>
            </a:fld>
            <a:endParaRPr lang="tr-TR"/>
          </a:p>
        </p:txBody>
      </p:sp>
      <p:sp>
        <p:nvSpPr>
          <p:cNvPr id="45058" name="Rectangle 2"/>
          <p:cNvSpPr>
            <a:spLocks noGrp="1" noChangeArrowheads="1"/>
          </p:cNvSpPr>
          <p:nvPr>
            <p:ph type="title"/>
          </p:nvPr>
        </p:nvSpPr>
        <p:spPr>
          <a:xfrm>
            <a:off x="742950" y="609600"/>
            <a:ext cx="8420100" cy="601663"/>
          </a:xfrm>
        </p:spPr>
        <p:txBody>
          <a:bodyPr/>
          <a:lstStyle/>
          <a:p>
            <a:r>
              <a:rPr lang="tr-TR" sz="3200"/>
              <a:t>Iste böyle bir senaryo -devam-</a:t>
            </a:r>
            <a:endParaRPr lang="tr-TR"/>
          </a:p>
        </p:txBody>
      </p:sp>
      <p:sp>
        <p:nvSpPr>
          <p:cNvPr id="45059" name="Rectangle 3"/>
          <p:cNvSpPr>
            <a:spLocks noGrp="1" noChangeArrowheads="1"/>
          </p:cNvSpPr>
          <p:nvPr>
            <p:ph type="body" idx="1"/>
          </p:nvPr>
        </p:nvSpPr>
        <p:spPr>
          <a:xfrm>
            <a:off x="742950" y="1365250"/>
            <a:ext cx="8420100" cy="4937125"/>
          </a:xfrm>
        </p:spPr>
        <p:txBody>
          <a:bodyPr/>
          <a:lstStyle/>
          <a:p>
            <a:pPr lvl="1"/>
            <a:r>
              <a:rPr lang="tr-TR" sz="2000"/>
              <a:t>Gazete / brosür vbg malzeme yapımı ve yayımı ve bunlar kullanılarak insanlara kazalardan korunma konusunda en etkin mesajların ulastırılması yolları gelistirilmesi ve bunların uygulanması,		</a:t>
            </a:r>
          </a:p>
          <a:p>
            <a:pPr lvl="1"/>
            <a:r>
              <a:rPr lang="tr-TR" sz="2000"/>
              <a:t>Bu mesajların tasarımlanmasında, dil ögelerinin degisik kullanımlarından yararlanma yollarının aranılıp bulunması,	</a:t>
            </a:r>
          </a:p>
          <a:p>
            <a:pPr lvl="1"/>
            <a:r>
              <a:rPr lang="tr-TR" sz="2000"/>
              <a:t>Bu isler için gerekli paranın bulunması amacıyla bir plan yapılıp uygulanması ve bu plan içinde bir sarkı besteleme konusunun da bulunması.</a:t>
            </a:r>
          </a:p>
          <a:p>
            <a:r>
              <a:rPr lang="tr-TR" sz="2000"/>
              <a:t>4.Kaza istatistiklerini en iyi ifade edebilecek bir sayı sistemi gelistirilmesi amacıyla:	</a:t>
            </a:r>
          </a:p>
          <a:p>
            <a:pPr lvl="1"/>
            <a:r>
              <a:rPr lang="tr-TR" sz="2000"/>
              <a:t>Çesitli sayı sistemlerinin hangi islere yaradıgının arastırılması,	Buna göre, kazaları en iyi ifade edebilecek bir sistem düsünülmesi ve bunun için “ezbersizlik çubukları” gibi fiziki bir aracın  gelistirilmesi.</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D8C64CF-659D-4F47-8380-991A385572E0}" type="slidenum">
              <a:rPr lang="tr-TR"/>
              <a:pPr/>
              <a:t>22</a:t>
            </a:fld>
            <a:endParaRPr lang="tr-TR"/>
          </a:p>
        </p:txBody>
      </p:sp>
      <p:sp>
        <p:nvSpPr>
          <p:cNvPr id="46082" name="Rectangle 2"/>
          <p:cNvSpPr>
            <a:spLocks noGrp="1" noChangeArrowheads="1"/>
          </p:cNvSpPr>
          <p:nvPr>
            <p:ph type="title"/>
          </p:nvPr>
        </p:nvSpPr>
        <p:spPr/>
        <p:txBody>
          <a:bodyPr/>
          <a:lstStyle/>
          <a:p>
            <a:r>
              <a:rPr lang="tr-TR" sz="3200"/>
              <a:t/>
            </a:r>
            <a:br>
              <a:rPr lang="tr-TR" sz="3200"/>
            </a:br>
            <a:r>
              <a:rPr lang="tr-TR" sz="3200"/>
              <a:t>SENARYO HAZIRLANIRKEN SU BAGLANTILAR BULUNMALI!</a:t>
            </a:r>
            <a:r>
              <a:rPr lang="tr-TR" sz="3600"/>
              <a:t/>
            </a:r>
            <a:br>
              <a:rPr lang="tr-TR" sz="3600"/>
            </a:br>
            <a:endParaRPr lang="tr-TR" sz="3600"/>
          </a:p>
        </p:txBody>
      </p:sp>
      <p:sp>
        <p:nvSpPr>
          <p:cNvPr id="46083" name="Rectangle 3"/>
          <p:cNvSpPr>
            <a:spLocks noGrp="1" noChangeArrowheads="1"/>
          </p:cNvSpPr>
          <p:nvPr>
            <p:ph type="body" sz="half" idx="1"/>
          </p:nvPr>
        </p:nvSpPr>
        <p:spPr>
          <a:xfrm>
            <a:off x="742950" y="1981200"/>
            <a:ext cx="5557838" cy="4114800"/>
          </a:xfrm>
        </p:spPr>
        <p:txBody>
          <a:bodyPr/>
          <a:lstStyle/>
          <a:p>
            <a:r>
              <a:rPr lang="tr-TR" sz="2000"/>
              <a:t>Asagıda, </a:t>
            </a:r>
            <a:r>
              <a:rPr lang="tr-TR" sz="2000" i="1"/>
              <a:t>Thornburg Center for Professional Development</a:t>
            </a:r>
            <a:r>
              <a:rPr lang="tr-TR" sz="2000"/>
              <a:t> tarafından yayımlanmıs bir makaleden alınan bir bölüm vardır.</a:t>
            </a:r>
          </a:p>
          <a:p>
            <a:r>
              <a:rPr lang="tr-TR" sz="2400"/>
              <a:t>Ögretmenler, çesitli senaryoları hazırlarken, su 7 baglantıyı kurmaya dikkat etmelidirler.</a:t>
            </a:r>
          </a:p>
          <a:p>
            <a:r>
              <a:rPr lang="tr-TR" sz="2400"/>
              <a:t>Içerige, süreç yeteneklerine, teknolojik kabiliyetlere, gerçek hayat/dünya durumlarına, toplum kaynaklarına, otantik degerlere ve “destek alma”ya..</a:t>
            </a:r>
          </a:p>
        </p:txBody>
      </p:sp>
      <p:graphicFrame>
        <p:nvGraphicFramePr>
          <p:cNvPr id="46084" name="Object 4"/>
          <p:cNvGraphicFramePr>
            <a:graphicFrameLocks noChangeAspect="1"/>
          </p:cNvGraphicFramePr>
          <p:nvPr>
            <p:ph type="clipArt" sz="half" idx="2"/>
          </p:nvPr>
        </p:nvGraphicFramePr>
        <p:xfrm>
          <a:off x="6459538" y="3252788"/>
          <a:ext cx="2544762" cy="1571625"/>
        </p:xfrm>
        <a:graphic>
          <a:graphicData uri="http://schemas.openxmlformats.org/presentationml/2006/ole">
            <p:oleObj spid="_x0000_s46084" r:id="rId3" imgW="4152900" imgH="2565400" progId="">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12F98FB5-5D3F-6A4B-94A7-3B3651A78FAB}" type="slidenum">
              <a:rPr lang="tr-TR"/>
              <a:pPr/>
              <a:t>23</a:t>
            </a:fld>
            <a:endParaRPr lang="tr-TR"/>
          </a:p>
        </p:txBody>
      </p:sp>
      <p:sp>
        <p:nvSpPr>
          <p:cNvPr id="47106" name="Rectangle 2"/>
          <p:cNvSpPr>
            <a:spLocks noGrp="1" noChangeArrowheads="1"/>
          </p:cNvSpPr>
          <p:nvPr>
            <p:ph type="title"/>
          </p:nvPr>
        </p:nvSpPr>
        <p:spPr>
          <a:xfrm>
            <a:off x="742950" y="609600"/>
            <a:ext cx="8420100" cy="684213"/>
          </a:xfrm>
        </p:spPr>
        <p:txBody>
          <a:bodyPr/>
          <a:lstStyle/>
          <a:p>
            <a:r>
              <a:rPr lang="tr-TR" sz="3200"/>
              <a:t/>
            </a:r>
            <a:br>
              <a:rPr lang="tr-TR" sz="3200"/>
            </a:br>
            <a:r>
              <a:rPr lang="tr-TR" sz="3200"/>
              <a:t>Örnek -1: Bütün turistler nereye gitti?</a:t>
            </a:r>
            <a:br>
              <a:rPr lang="tr-TR" sz="3200"/>
            </a:br>
            <a:endParaRPr lang="tr-TR" sz="3600"/>
          </a:p>
        </p:txBody>
      </p:sp>
      <p:sp>
        <p:nvSpPr>
          <p:cNvPr id="47107" name="Rectangle 3"/>
          <p:cNvSpPr>
            <a:spLocks noGrp="1" noChangeArrowheads="1"/>
          </p:cNvSpPr>
          <p:nvPr>
            <p:ph type="body" sz="half" idx="1"/>
          </p:nvPr>
        </p:nvSpPr>
        <p:spPr>
          <a:xfrm>
            <a:off x="742950" y="1601788"/>
            <a:ext cx="5891213" cy="4494212"/>
          </a:xfrm>
        </p:spPr>
        <p:txBody>
          <a:bodyPr/>
          <a:lstStyle/>
          <a:p>
            <a:r>
              <a:rPr lang="tr-TR" sz="2400"/>
              <a:t>Asagıdaki senaryo, 6ncı sınıflar için bir sosyal çalısma örnegidir. Problem, sehir tarafından olusturulmak istenen turist brosürlerinin  uygunsuz tasarımı nedeniyle reddedilmesi ve atılmasıdır. Bunun sonucu olarak sehre gelen ziyaretçiler birçok tarihi mekanı kaçırırlar, turizm can çekisir ve Ticaret/Turizm Odası yöneticileri hayal kırıklıgına ugrarlar.</a:t>
            </a:r>
          </a:p>
          <a:p>
            <a:endParaRPr lang="tr-TR" sz="2800"/>
          </a:p>
        </p:txBody>
      </p:sp>
      <p:graphicFrame>
        <p:nvGraphicFramePr>
          <p:cNvPr id="47108" name="Object 4"/>
          <p:cNvGraphicFramePr>
            <a:graphicFrameLocks noChangeAspect="1"/>
          </p:cNvGraphicFramePr>
          <p:nvPr>
            <p:ph type="clipArt" sz="half" idx="2"/>
          </p:nvPr>
        </p:nvGraphicFramePr>
        <p:xfrm>
          <a:off x="6969125" y="2608263"/>
          <a:ext cx="2063750" cy="2859087"/>
        </p:xfrm>
        <a:graphic>
          <a:graphicData uri="http://schemas.openxmlformats.org/presentationml/2006/ole">
            <p:oleObj spid="_x0000_s47108" r:id="rId3" imgW="2832100" imgH="3924300" progId="">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7653CD92-85A6-3646-B359-9DA7E6BB296E}" type="slidenum">
              <a:rPr lang="tr-TR"/>
              <a:pPr/>
              <a:t>24</a:t>
            </a:fld>
            <a:endParaRPr lang="tr-TR"/>
          </a:p>
        </p:txBody>
      </p:sp>
      <p:sp>
        <p:nvSpPr>
          <p:cNvPr id="48130" name="Rectangle 2"/>
          <p:cNvSpPr>
            <a:spLocks noGrp="1" noChangeArrowheads="1"/>
          </p:cNvSpPr>
          <p:nvPr>
            <p:ph type="title"/>
          </p:nvPr>
        </p:nvSpPr>
        <p:spPr>
          <a:xfrm>
            <a:off x="742950" y="609600"/>
            <a:ext cx="8420100" cy="684213"/>
          </a:xfrm>
        </p:spPr>
        <p:txBody>
          <a:bodyPr/>
          <a:lstStyle/>
          <a:p>
            <a:r>
              <a:rPr lang="tr-TR" sz="3200"/>
              <a:t/>
            </a:r>
            <a:br>
              <a:rPr lang="tr-TR" sz="3200"/>
            </a:br>
            <a:r>
              <a:rPr lang="tr-TR" sz="3200"/>
              <a:t>Örnek -1: Bütün turistler nereye gitti?</a:t>
            </a:r>
            <a:br>
              <a:rPr lang="tr-TR" sz="3200"/>
            </a:br>
            <a:r>
              <a:rPr lang="tr-TR" sz="3200"/>
              <a:t>-devam-</a:t>
            </a:r>
          </a:p>
        </p:txBody>
      </p:sp>
      <p:sp>
        <p:nvSpPr>
          <p:cNvPr id="48131" name="Rectangle 3"/>
          <p:cNvSpPr>
            <a:spLocks noGrp="1" noChangeArrowheads="1"/>
          </p:cNvSpPr>
          <p:nvPr>
            <p:ph type="body" sz="half" idx="1"/>
          </p:nvPr>
        </p:nvSpPr>
        <p:spPr>
          <a:xfrm>
            <a:off x="742950" y="1757363"/>
            <a:ext cx="5891213" cy="4338637"/>
          </a:xfrm>
        </p:spPr>
        <p:txBody>
          <a:bodyPr/>
          <a:lstStyle/>
          <a:p>
            <a:r>
              <a:rPr lang="tr-TR" sz="2400"/>
              <a:t>Sorulan sorular: Bunu nasıl çözebiliriz? Turistik ziyaret potansiyelini nasıl en üst düzeye getirebiliriz? Ögrenci gruplarından bir, tur video kasedi istenir. Bunu yapmak için; tarihi mekanı ziyaret edip o mekanda dagıtılan hediyelik esyadan kopyalar almaları, tarihi mekanın müdürüyle konusmaları, notlar almaları ve bir kaset yapmalarıgereklidir.  Eger takım basarılı olursa baska video-rehberler için kontratlarla ödüllendirileceklerdir.</a:t>
            </a:r>
          </a:p>
        </p:txBody>
      </p:sp>
      <p:graphicFrame>
        <p:nvGraphicFramePr>
          <p:cNvPr id="48132" name="Object 4"/>
          <p:cNvGraphicFramePr>
            <a:graphicFrameLocks noChangeAspect="1"/>
          </p:cNvGraphicFramePr>
          <p:nvPr>
            <p:ph type="clipArt" sz="half" idx="2"/>
          </p:nvPr>
        </p:nvGraphicFramePr>
        <p:xfrm>
          <a:off x="6634163" y="2836863"/>
          <a:ext cx="2528887" cy="2089150"/>
        </p:xfrm>
        <a:graphic>
          <a:graphicData uri="http://schemas.openxmlformats.org/presentationml/2006/ole">
            <p:oleObj spid="_x0000_s48132" r:id="rId3" imgW="5791200" imgH="2730500" progId="">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4C06100-340A-FB44-B2BB-569A851F27CB}" type="slidenum">
              <a:rPr lang="tr-TR"/>
              <a:pPr/>
              <a:t>25</a:t>
            </a:fld>
            <a:endParaRPr lang="tr-TR"/>
          </a:p>
        </p:txBody>
      </p:sp>
      <p:sp>
        <p:nvSpPr>
          <p:cNvPr id="49154" name="Rectangle 2"/>
          <p:cNvSpPr>
            <a:spLocks noGrp="1" noChangeArrowheads="1"/>
          </p:cNvSpPr>
          <p:nvPr>
            <p:ph type="title"/>
          </p:nvPr>
        </p:nvSpPr>
        <p:spPr/>
        <p:txBody>
          <a:bodyPr/>
          <a:lstStyle/>
          <a:p>
            <a:r>
              <a:rPr lang="tr-TR"/>
              <a:t>BAGLANTILAR</a:t>
            </a:r>
          </a:p>
        </p:txBody>
      </p:sp>
      <p:sp>
        <p:nvSpPr>
          <p:cNvPr id="49155" name="Rectangle 3"/>
          <p:cNvSpPr>
            <a:spLocks noGrp="1" noChangeArrowheads="1"/>
          </p:cNvSpPr>
          <p:nvPr>
            <p:ph type="body" sz="half" idx="1"/>
          </p:nvPr>
        </p:nvSpPr>
        <p:spPr>
          <a:xfrm>
            <a:off x="742950" y="1981200"/>
            <a:ext cx="4127500" cy="4114800"/>
          </a:xfrm>
        </p:spPr>
        <p:txBody>
          <a:bodyPr/>
          <a:lstStyle/>
          <a:p>
            <a:pPr>
              <a:buFontTx/>
              <a:buNone/>
            </a:pPr>
            <a:r>
              <a:rPr lang="tr-TR"/>
              <a:t>Içerik Baglantısı:</a:t>
            </a:r>
          </a:p>
          <a:p>
            <a:r>
              <a:rPr lang="tr-TR" sz="2400"/>
              <a:t>Sosyal Çalısma</a:t>
            </a:r>
          </a:p>
          <a:p>
            <a:pPr lvl="1"/>
            <a:r>
              <a:rPr lang="tr-TR"/>
              <a:t>Çesitli kaynaklardan bilgi toplama	</a:t>
            </a:r>
          </a:p>
          <a:p>
            <a:pPr lvl="1"/>
            <a:r>
              <a:rPr lang="tr-TR"/>
              <a:t>Mantıklı sıralanmıs dil sanatlarıyla tarihi mekan veya olay hakkında hikaye yaratma</a:t>
            </a:r>
          </a:p>
        </p:txBody>
      </p:sp>
      <p:sp>
        <p:nvSpPr>
          <p:cNvPr id="49156" name="Rectangle 4"/>
          <p:cNvSpPr>
            <a:spLocks noGrp="1" noChangeArrowheads="1"/>
          </p:cNvSpPr>
          <p:nvPr>
            <p:ph type="body" sz="half" idx="2"/>
          </p:nvPr>
        </p:nvSpPr>
        <p:spPr>
          <a:xfrm>
            <a:off x="5035550" y="1981200"/>
            <a:ext cx="4127500" cy="4114800"/>
          </a:xfrm>
        </p:spPr>
        <p:txBody>
          <a:bodyPr/>
          <a:lstStyle/>
          <a:p>
            <a:endParaRPr lang="tr-TR" sz="2400"/>
          </a:p>
          <a:p>
            <a:r>
              <a:rPr lang="tr-TR" sz="2400"/>
              <a:t>Dil Sanatları	</a:t>
            </a:r>
          </a:p>
          <a:p>
            <a:pPr lvl="1"/>
            <a:r>
              <a:rPr lang="tr-TR"/>
              <a:t>Hikaye yazma kabiliyetleri</a:t>
            </a:r>
          </a:p>
          <a:p>
            <a:pPr lvl="1"/>
            <a:r>
              <a:rPr lang="tr-TR"/>
              <a:t>Bilgisayar veya daktilo kullanarak bunu kagıda dökme</a:t>
            </a:r>
          </a:p>
          <a:p>
            <a:pPr lvl="1"/>
            <a:r>
              <a:rPr lang="tr-TR"/>
              <a:t>Sözlü sunum kabiliyetleri</a:t>
            </a:r>
          </a:p>
          <a:p>
            <a:endParaRPr lang="tr-TR" sz="1200"/>
          </a:p>
          <a:p>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A5A8020-A176-3145-8C8E-DED605986D9A}" type="slidenum">
              <a:rPr lang="tr-TR"/>
              <a:pPr/>
              <a:t>26</a:t>
            </a:fld>
            <a:endParaRPr lang="tr-TR"/>
          </a:p>
        </p:txBody>
      </p:sp>
      <p:sp>
        <p:nvSpPr>
          <p:cNvPr id="50178" name="Rectangle 2"/>
          <p:cNvSpPr>
            <a:spLocks noGrp="1" noChangeArrowheads="1"/>
          </p:cNvSpPr>
          <p:nvPr>
            <p:ph type="title"/>
          </p:nvPr>
        </p:nvSpPr>
        <p:spPr/>
        <p:txBody>
          <a:bodyPr/>
          <a:lstStyle/>
          <a:p>
            <a:r>
              <a:rPr lang="tr-TR"/>
              <a:t>BAGLANTILAR -devam-</a:t>
            </a:r>
          </a:p>
        </p:txBody>
      </p:sp>
      <p:sp>
        <p:nvSpPr>
          <p:cNvPr id="50179" name="Rectangle 3"/>
          <p:cNvSpPr>
            <a:spLocks noGrp="1" noChangeArrowheads="1"/>
          </p:cNvSpPr>
          <p:nvPr>
            <p:ph type="body" sz="half" idx="1"/>
          </p:nvPr>
        </p:nvSpPr>
        <p:spPr>
          <a:xfrm>
            <a:off x="742950" y="1981200"/>
            <a:ext cx="4127500" cy="4114800"/>
          </a:xfrm>
        </p:spPr>
        <p:txBody>
          <a:bodyPr/>
          <a:lstStyle/>
          <a:p>
            <a:pPr>
              <a:buFontTx/>
              <a:buNone/>
            </a:pPr>
            <a:r>
              <a:rPr lang="tr-TR" i="1"/>
              <a:t>Süreç</a:t>
            </a:r>
            <a:r>
              <a:rPr lang="tr-TR"/>
              <a:t> Baglantısı</a:t>
            </a:r>
          </a:p>
          <a:p>
            <a:endParaRPr lang="tr-TR" sz="1000"/>
          </a:p>
          <a:p>
            <a:r>
              <a:rPr lang="tr-TR" sz="2400"/>
              <a:t>Teknik yazıları veya hikayeleri okuma ve yorumlandırma </a:t>
            </a:r>
          </a:p>
          <a:p>
            <a:r>
              <a:rPr lang="tr-TR" sz="2400"/>
              <a:t>Röportaj anketi olusturma</a:t>
            </a:r>
          </a:p>
          <a:p>
            <a:r>
              <a:rPr lang="tr-TR" sz="2400"/>
              <a:t>Bir röportajı gerçeklestirebilme</a:t>
            </a:r>
          </a:p>
          <a:p>
            <a:r>
              <a:rPr lang="tr-TR" sz="2400"/>
              <a:t>Bilgiden ana noktaları özetleyebilme</a:t>
            </a:r>
          </a:p>
          <a:p>
            <a:pPr>
              <a:buFontTx/>
              <a:buNone/>
            </a:pPr>
            <a:endParaRPr lang="tr-TR" sz="2400"/>
          </a:p>
        </p:txBody>
      </p:sp>
      <p:sp>
        <p:nvSpPr>
          <p:cNvPr id="50180" name="Rectangle 4"/>
          <p:cNvSpPr>
            <a:spLocks noGrp="1" noChangeArrowheads="1"/>
          </p:cNvSpPr>
          <p:nvPr>
            <p:ph type="body" sz="half" idx="2"/>
          </p:nvPr>
        </p:nvSpPr>
        <p:spPr>
          <a:xfrm>
            <a:off x="5035550" y="1981200"/>
            <a:ext cx="4127500" cy="4114800"/>
          </a:xfrm>
        </p:spPr>
        <p:txBody>
          <a:bodyPr/>
          <a:lstStyle/>
          <a:p>
            <a:r>
              <a:rPr lang="tr-TR" sz="2400"/>
              <a:t>Yerlestirme için bir arastırma stratejisi olusturma</a:t>
            </a:r>
          </a:p>
          <a:p>
            <a:r>
              <a:rPr lang="tr-TR" sz="2400"/>
              <a:t>Notlar alma ve bilgileri açıklama</a:t>
            </a:r>
          </a:p>
          <a:p>
            <a:r>
              <a:rPr lang="tr-TR" sz="2400"/>
              <a:t>Grup dayanısması içinde çalısma</a:t>
            </a:r>
          </a:p>
          <a:p>
            <a:r>
              <a:rPr lang="tr-TR" sz="2400"/>
              <a:t>Ürünü gözetleme ve degerlendirme</a:t>
            </a:r>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BC19A1AB-0B9C-C848-AAA5-829BCD8C9473}" type="slidenum">
              <a:rPr lang="tr-TR"/>
              <a:pPr/>
              <a:t>27</a:t>
            </a:fld>
            <a:endParaRPr lang="tr-TR"/>
          </a:p>
        </p:txBody>
      </p:sp>
      <p:sp>
        <p:nvSpPr>
          <p:cNvPr id="51202" name="Rectangle 2"/>
          <p:cNvSpPr>
            <a:spLocks noGrp="1" noChangeArrowheads="1"/>
          </p:cNvSpPr>
          <p:nvPr>
            <p:ph type="title"/>
          </p:nvPr>
        </p:nvSpPr>
        <p:spPr>
          <a:xfrm>
            <a:off x="742950" y="609600"/>
            <a:ext cx="8420100" cy="742950"/>
          </a:xfrm>
        </p:spPr>
        <p:txBody>
          <a:bodyPr/>
          <a:lstStyle/>
          <a:p>
            <a:r>
              <a:rPr lang="tr-TR" sz="3200"/>
              <a:t>BAGLANTILAR -devam-</a:t>
            </a:r>
            <a:endParaRPr lang="tr-TR"/>
          </a:p>
        </p:txBody>
      </p:sp>
      <p:sp>
        <p:nvSpPr>
          <p:cNvPr id="51203" name="Rectangle 3"/>
          <p:cNvSpPr>
            <a:spLocks noGrp="1" noChangeArrowheads="1"/>
          </p:cNvSpPr>
          <p:nvPr>
            <p:ph type="body" sz="half" idx="1"/>
          </p:nvPr>
        </p:nvSpPr>
        <p:spPr>
          <a:xfrm>
            <a:off x="742950" y="1508125"/>
            <a:ext cx="4127500" cy="4587875"/>
          </a:xfrm>
        </p:spPr>
        <p:txBody>
          <a:bodyPr/>
          <a:lstStyle/>
          <a:p>
            <a:pPr>
              <a:buFontTx/>
              <a:buNone/>
            </a:pPr>
            <a:r>
              <a:rPr lang="tr-TR" i="1"/>
              <a:t>Teknoloji</a:t>
            </a:r>
            <a:r>
              <a:rPr lang="tr-TR"/>
              <a:t> Baglantısı</a:t>
            </a:r>
          </a:p>
          <a:p>
            <a:r>
              <a:rPr lang="tr-TR" sz="2400"/>
              <a:t>Kaliteli video kasedi hazırlamayı ögrenme</a:t>
            </a:r>
          </a:p>
          <a:p>
            <a:r>
              <a:rPr lang="tr-TR" sz="2400"/>
              <a:t>Video kasedi düzenleme teknikleri</a:t>
            </a:r>
          </a:p>
          <a:p>
            <a:r>
              <a:rPr lang="tr-TR" sz="2400"/>
              <a:t>Bilgiye erismek için degisik teknolojileri kullanma</a:t>
            </a:r>
          </a:p>
          <a:p>
            <a:r>
              <a:rPr lang="tr-TR" sz="2400"/>
              <a:t>Kelime islemleme</a:t>
            </a:r>
          </a:p>
          <a:p>
            <a:r>
              <a:rPr lang="tr-TR" sz="2400"/>
              <a:t>Röportaj yapmak için teknik aletler</a:t>
            </a:r>
          </a:p>
          <a:p>
            <a:pPr>
              <a:buFontTx/>
              <a:buNone/>
            </a:pPr>
            <a:endParaRPr lang="tr-TR" sz="1200"/>
          </a:p>
        </p:txBody>
      </p:sp>
      <p:sp>
        <p:nvSpPr>
          <p:cNvPr id="51204" name="Rectangle 4"/>
          <p:cNvSpPr>
            <a:spLocks noGrp="1" noChangeArrowheads="1"/>
          </p:cNvSpPr>
          <p:nvPr>
            <p:ph type="body" sz="half" idx="2"/>
          </p:nvPr>
        </p:nvSpPr>
        <p:spPr>
          <a:xfrm>
            <a:off x="5035550" y="1508125"/>
            <a:ext cx="4127500" cy="4587875"/>
          </a:xfrm>
        </p:spPr>
        <p:txBody>
          <a:bodyPr/>
          <a:lstStyle/>
          <a:p>
            <a:pPr>
              <a:buFontTx/>
              <a:buNone/>
            </a:pPr>
            <a:r>
              <a:rPr lang="tr-TR" i="1"/>
              <a:t>Gerçek Dünya</a:t>
            </a:r>
            <a:r>
              <a:rPr lang="tr-TR"/>
              <a:t> Baglantısı</a:t>
            </a:r>
          </a:p>
          <a:p>
            <a:endParaRPr lang="tr-TR"/>
          </a:p>
          <a:p>
            <a:r>
              <a:rPr lang="tr-TR"/>
              <a:t>Gerçek zamanda karar verme</a:t>
            </a:r>
          </a:p>
          <a:p>
            <a:r>
              <a:rPr lang="tr-TR"/>
              <a:t>Gerçek dünya kaynaklarını kullanma</a:t>
            </a:r>
          </a:p>
          <a:p>
            <a:r>
              <a:rPr lang="tr-TR"/>
              <a:t>Bütünsel düsünme gerekir</a:t>
            </a:r>
          </a:p>
          <a:p>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DC219A5-8D7A-0048-9C93-6398EC00D4EC}" type="slidenum">
              <a:rPr lang="tr-TR"/>
              <a:pPr/>
              <a:t>28</a:t>
            </a:fld>
            <a:endParaRPr lang="tr-TR"/>
          </a:p>
        </p:txBody>
      </p:sp>
      <p:sp>
        <p:nvSpPr>
          <p:cNvPr id="52226" name="Rectangle 2"/>
          <p:cNvSpPr>
            <a:spLocks noGrp="1" noChangeArrowheads="1"/>
          </p:cNvSpPr>
          <p:nvPr>
            <p:ph type="title"/>
          </p:nvPr>
        </p:nvSpPr>
        <p:spPr>
          <a:xfrm>
            <a:off x="742950" y="609600"/>
            <a:ext cx="8420100" cy="742950"/>
          </a:xfrm>
        </p:spPr>
        <p:txBody>
          <a:bodyPr/>
          <a:lstStyle/>
          <a:p>
            <a:r>
              <a:rPr lang="tr-TR" sz="3200"/>
              <a:t>BAGLANTILAR -devam-</a:t>
            </a:r>
            <a:endParaRPr lang="tr-TR"/>
          </a:p>
        </p:txBody>
      </p:sp>
      <p:sp>
        <p:nvSpPr>
          <p:cNvPr id="52227" name="Rectangle 3"/>
          <p:cNvSpPr>
            <a:spLocks noGrp="1" noChangeArrowheads="1"/>
          </p:cNvSpPr>
          <p:nvPr>
            <p:ph type="body" sz="half" idx="1"/>
          </p:nvPr>
        </p:nvSpPr>
        <p:spPr>
          <a:xfrm>
            <a:off x="742950" y="1508125"/>
            <a:ext cx="4127500" cy="4587875"/>
          </a:xfrm>
        </p:spPr>
        <p:txBody>
          <a:bodyPr/>
          <a:lstStyle/>
          <a:p>
            <a:pPr>
              <a:buFontTx/>
              <a:buNone/>
            </a:pPr>
            <a:r>
              <a:rPr lang="tr-TR" i="1"/>
              <a:t>Kariyer Hazırlama</a:t>
            </a:r>
            <a:r>
              <a:rPr lang="tr-TR"/>
              <a:t> Fırsatları:</a:t>
            </a:r>
          </a:p>
          <a:p>
            <a:endParaRPr lang="tr-TR" sz="1200"/>
          </a:p>
          <a:p>
            <a:r>
              <a:rPr lang="tr-TR" sz="2400"/>
              <a:t>Özel danısman</a:t>
            </a:r>
          </a:p>
          <a:p>
            <a:r>
              <a:rPr lang="tr-TR" sz="2400"/>
              <a:t>Yazar</a:t>
            </a:r>
          </a:p>
          <a:p>
            <a:r>
              <a:rPr lang="tr-TR" sz="2400"/>
              <a:t>Video teknisyeni</a:t>
            </a:r>
          </a:p>
          <a:p>
            <a:r>
              <a:rPr lang="tr-TR" sz="2400"/>
              <a:t>Hikaye yazarı</a:t>
            </a:r>
          </a:p>
          <a:p>
            <a:r>
              <a:rPr lang="tr-TR" sz="2400"/>
              <a:t>Radyo spikeri</a:t>
            </a:r>
          </a:p>
          <a:p>
            <a:pPr>
              <a:buFontTx/>
              <a:buNone/>
            </a:pPr>
            <a:endParaRPr lang="tr-TR" sz="1200"/>
          </a:p>
        </p:txBody>
      </p:sp>
      <p:sp>
        <p:nvSpPr>
          <p:cNvPr id="52228" name="Rectangle 4"/>
          <p:cNvSpPr>
            <a:spLocks noGrp="1" noChangeArrowheads="1"/>
          </p:cNvSpPr>
          <p:nvPr>
            <p:ph type="body" sz="half" idx="2"/>
          </p:nvPr>
        </p:nvSpPr>
        <p:spPr>
          <a:xfrm>
            <a:off x="5035550" y="1508125"/>
            <a:ext cx="4127500" cy="4587875"/>
          </a:xfrm>
        </p:spPr>
        <p:txBody>
          <a:bodyPr/>
          <a:lstStyle/>
          <a:p>
            <a:pPr>
              <a:buFontTx/>
              <a:buNone/>
            </a:pPr>
            <a:r>
              <a:rPr lang="tr-TR" i="1"/>
              <a:t>Toplum Kaynakları</a:t>
            </a:r>
            <a:r>
              <a:rPr lang="tr-TR"/>
              <a:t> Baglantısı:</a:t>
            </a:r>
          </a:p>
          <a:p>
            <a:endParaRPr lang="tr-TR" sz="1200"/>
          </a:p>
          <a:p>
            <a:r>
              <a:rPr lang="tr-TR" sz="2400"/>
              <a:t>Turizm endüstrisi</a:t>
            </a:r>
          </a:p>
          <a:p>
            <a:r>
              <a:rPr lang="tr-TR" sz="2400"/>
              <a:t>Reklam ajansları</a:t>
            </a:r>
          </a:p>
          <a:p>
            <a:r>
              <a:rPr lang="tr-TR" sz="2400"/>
              <a:t>Basımevleri</a:t>
            </a:r>
          </a:p>
          <a:p>
            <a:r>
              <a:rPr lang="tr-TR" sz="2400"/>
              <a:t>Ses stüdyosu</a:t>
            </a:r>
          </a:p>
          <a:p>
            <a:r>
              <a:rPr lang="tr-TR" sz="2400"/>
              <a:t>Radyo istasyonu</a:t>
            </a:r>
          </a:p>
          <a:p>
            <a:endParaRPr lang="tr-TR" sz="12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B87F9BC1-3260-CA41-9E56-2A0426C59948}" type="slidenum">
              <a:rPr lang="tr-TR"/>
              <a:pPr/>
              <a:t>29</a:t>
            </a:fld>
            <a:endParaRPr lang="tr-TR"/>
          </a:p>
        </p:txBody>
      </p:sp>
      <p:sp>
        <p:nvSpPr>
          <p:cNvPr id="53250" name="Rectangle 2"/>
          <p:cNvSpPr>
            <a:spLocks noGrp="1" noChangeArrowheads="1"/>
          </p:cNvSpPr>
          <p:nvPr>
            <p:ph type="title"/>
          </p:nvPr>
        </p:nvSpPr>
        <p:spPr>
          <a:xfrm>
            <a:off x="742950" y="609600"/>
            <a:ext cx="8420100" cy="742950"/>
          </a:xfrm>
        </p:spPr>
        <p:txBody>
          <a:bodyPr/>
          <a:lstStyle/>
          <a:p>
            <a:r>
              <a:rPr lang="tr-TR" sz="3200"/>
              <a:t>BAGLANTILAR -devam-</a:t>
            </a:r>
            <a:endParaRPr lang="tr-TR"/>
          </a:p>
        </p:txBody>
      </p:sp>
      <p:sp>
        <p:nvSpPr>
          <p:cNvPr id="53251" name="Rectangle 3"/>
          <p:cNvSpPr>
            <a:spLocks noGrp="1" noChangeArrowheads="1"/>
          </p:cNvSpPr>
          <p:nvPr>
            <p:ph type="body" sz="half" idx="1"/>
          </p:nvPr>
        </p:nvSpPr>
        <p:spPr>
          <a:xfrm>
            <a:off x="742950" y="1508125"/>
            <a:ext cx="4127500" cy="4587875"/>
          </a:xfrm>
        </p:spPr>
        <p:txBody>
          <a:bodyPr/>
          <a:lstStyle/>
          <a:p>
            <a:pPr>
              <a:buFontTx/>
              <a:buNone/>
            </a:pPr>
            <a:r>
              <a:rPr lang="tr-TR" i="1"/>
              <a:t>Destek Alma</a:t>
            </a:r>
            <a:r>
              <a:rPr lang="tr-TR"/>
              <a:t> Baglantısı:</a:t>
            </a:r>
          </a:p>
          <a:p>
            <a:endParaRPr lang="tr-TR" sz="1200"/>
          </a:p>
          <a:p>
            <a:r>
              <a:rPr lang="tr-TR" sz="2400"/>
              <a:t>Aletlerle yardım</a:t>
            </a:r>
          </a:p>
          <a:p>
            <a:r>
              <a:rPr lang="tr-TR" sz="2400"/>
              <a:t>Ögrencileri mekanlara tasıma</a:t>
            </a:r>
          </a:p>
          <a:p>
            <a:r>
              <a:rPr lang="tr-TR" sz="2400"/>
              <a:t>Röportaj teknikleri hakkında yardım ve pratik</a:t>
            </a:r>
          </a:p>
          <a:p>
            <a:endParaRPr lang="tr-TR" sz="1200"/>
          </a:p>
        </p:txBody>
      </p:sp>
      <p:sp>
        <p:nvSpPr>
          <p:cNvPr id="53252" name="Rectangle 4"/>
          <p:cNvSpPr>
            <a:spLocks noGrp="1" noChangeArrowheads="1"/>
          </p:cNvSpPr>
          <p:nvPr>
            <p:ph type="body" sz="half" idx="2"/>
          </p:nvPr>
        </p:nvSpPr>
        <p:spPr>
          <a:xfrm>
            <a:off x="5035550" y="1508125"/>
            <a:ext cx="4127500" cy="4587875"/>
          </a:xfrm>
        </p:spPr>
        <p:txBody>
          <a:bodyPr/>
          <a:lstStyle/>
          <a:p>
            <a:pPr>
              <a:buFontTx/>
              <a:buNone/>
            </a:pPr>
            <a:r>
              <a:rPr lang="tr-TR" i="1"/>
              <a:t>Deger</a:t>
            </a:r>
            <a:r>
              <a:rPr lang="tr-TR"/>
              <a:t> Baglantısı:</a:t>
            </a:r>
          </a:p>
          <a:p>
            <a:endParaRPr lang="tr-TR" sz="1200"/>
          </a:p>
          <a:p>
            <a:r>
              <a:rPr lang="tr-TR" sz="2400"/>
              <a:t>Gerçek ürünler - kaset ve hikaye</a:t>
            </a:r>
          </a:p>
          <a:p>
            <a:r>
              <a:rPr lang="tr-TR" sz="2400"/>
              <a:t>Kendini, ögretmeni ve gözlemleri degerlendirmek  için  birçok seviye</a:t>
            </a:r>
          </a:p>
          <a:p>
            <a:r>
              <a:rPr lang="tr-TR" sz="2400"/>
              <a:t>Ögrenciler, ögrenme deneyimi için bütün sorumlulugu alırlar</a:t>
            </a:r>
          </a:p>
          <a:p>
            <a:endParaRPr lang="tr-TR" sz="1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3746C0E-3463-0B46-A77C-20B7340FF485}" type="slidenum">
              <a:rPr lang="tr-TR"/>
              <a:pPr/>
              <a:t>3</a:t>
            </a:fld>
            <a:endParaRPr lang="tr-TR"/>
          </a:p>
        </p:txBody>
      </p:sp>
      <p:sp>
        <p:nvSpPr>
          <p:cNvPr id="36866" name="Rectangle 2"/>
          <p:cNvSpPr>
            <a:spLocks noGrp="1" noChangeArrowheads="1"/>
          </p:cNvSpPr>
          <p:nvPr>
            <p:ph type="title"/>
          </p:nvPr>
        </p:nvSpPr>
        <p:spPr/>
        <p:txBody>
          <a:bodyPr/>
          <a:lstStyle/>
          <a:p>
            <a:r>
              <a:rPr lang="tr-TR" sz="3200"/>
              <a:t>SENARYO TEMELLI EGITIM (STE)</a:t>
            </a:r>
            <a:endParaRPr lang="tr-TR"/>
          </a:p>
        </p:txBody>
      </p:sp>
      <p:sp>
        <p:nvSpPr>
          <p:cNvPr id="36867" name="Rectangle 3"/>
          <p:cNvSpPr>
            <a:spLocks noGrp="1" noChangeArrowheads="1"/>
          </p:cNvSpPr>
          <p:nvPr>
            <p:ph type="body" sz="half" idx="1"/>
          </p:nvPr>
        </p:nvSpPr>
        <p:spPr>
          <a:xfrm>
            <a:off x="742950" y="1981200"/>
            <a:ext cx="6026150" cy="3810000"/>
          </a:xfrm>
        </p:spPr>
        <p:txBody>
          <a:bodyPr/>
          <a:lstStyle/>
          <a:p>
            <a:r>
              <a:rPr lang="tr-TR" sz="2400"/>
              <a:t>Günümüz Türkiye’si okullarında ders isleme konusundaki en önemli sorun, bir bütün  olması gereken derslerin asırı </a:t>
            </a:r>
            <a:r>
              <a:rPr lang="tr-TR" sz="2400" u="sng"/>
              <a:t>parçalanmıslıgıdır</a:t>
            </a:r>
            <a:r>
              <a:rPr lang="tr-TR" sz="2400"/>
              <a:t>. </a:t>
            </a:r>
          </a:p>
          <a:p>
            <a:r>
              <a:rPr lang="tr-TR" sz="2400"/>
              <a:t>Halbuki yasam içinde aritmetik, geometri, fizik, kimya, toplumbilim ve dil gibi dallar ayrı ayrı degil, birbirinin içine geçmis biçimde yani bir “bütün” olarak bulunurlar.</a:t>
            </a:r>
          </a:p>
          <a:p>
            <a:pPr>
              <a:buFontTx/>
              <a:buNone/>
            </a:pPr>
            <a:endParaRPr lang="tr-TR" sz="2000"/>
          </a:p>
        </p:txBody>
      </p:sp>
      <p:graphicFrame>
        <p:nvGraphicFramePr>
          <p:cNvPr id="36868" name="Object 4"/>
          <p:cNvGraphicFramePr>
            <a:graphicFrameLocks noChangeAspect="1"/>
          </p:cNvGraphicFramePr>
          <p:nvPr>
            <p:ph type="clipArt" sz="half" idx="2"/>
          </p:nvPr>
        </p:nvGraphicFramePr>
        <p:xfrm>
          <a:off x="7116763" y="2408238"/>
          <a:ext cx="1592262" cy="2346325"/>
        </p:xfrm>
        <a:graphic>
          <a:graphicData uri="http://schemas.openxmlformats.org/presentationml/2006/ole">
            <p:oleObj spid="_x0000_s36868" r:id="rId4" imgW="2628900" imgH="3873500" progId="">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6F40126-DA54-3942-BB31-62DF5683B1E9}" type="slidenum">
              <a:rPr lang="tr-TR"/>
              <a:pPr/>
              <a:t>30</a:t>
            </a:fld>
            <a:endParaRPr lang="tr-TR"/>
          </a:p>
        </p:txBody>
      </p:sp>
      <p:sp>
        <p:nvSpPr>
          <p:cNvPr id="54274" name="Rectangle 2"/>
          <p:cNvSpPr>
            <a:spLocks noGrp="1" noChangeArrowheads="1"/>
          </p:cNvSpPr>
          <p:nvPr>
            <p:ph type="title"/>
          </p:nvPr>
        </p:nvSpPr>
        <p:spPr>
          <a:xfrm>
            <a:off x="742950" y="609600"/>
            <a:ext cx="8420100" cy="885825"/>
          </a:xfrm>
        </p:spPr>
        <p:txBody>
          <a:bodyPr/>
          <a:lstStyle/>
          <a:p>
            <a:r>
              <a:rPr lang="tr-TR"/>
              <a:t>O halde:</a:t>
            </a:r>
          </a:p>
        </p:txBody>
      </p:sp>
      <p:sp>
        <p:nvSpPr>
          <p:cNvPr id="54275" name="Rectangle 3"/>
          <p:cNvSpPr>
            <a:spLocks noGrp="1" noChangeArrowheads="1"/>
          </p:cNvSpPr>
          <p:nvPr>
            <p:ph type="body" idx="1"/>
          </p:nvPr>
        </p:nvSpPr>
        <p:spPr>
          <a:xfrm>
            <a:off x="742950" y="1495425"/>
            <a:ext cx="8420100" cy="4600575"/>
          </a:xfrm>
        </p:spPr>
        <p:txBody>
          <a:bodyPr/>
          <a:lstStyle/>
          <a:p>
            <a:r>
              <a:rPr lang="tr-TR"/>
              <a:t>Ögrencilerden, kendilerini ilgilendiren bir sorunun çözümünü -ya da en azından uygulanabilir çözüm önerilerini- talep etmeyen, onların bugünkü yasamlarıyla ilgisi saglam olarak kurulmamıs egitim çabaları -uygulamada da görüldügü gibi- çok az ise yaramaktadır..</a:t>
            </a:r>
          </a:p>
          <a:p>
            <a:r>
              <a:rPr lang="tr-TR"/>
              <a:t>“</a:t>
            </a:r>
            <a:r>
              <a:rPr lang="tr-TR" i="1"/>
              <a:t>Bu sizin için yararlıdır</a:t>
            </a:r>
            <a:r>
              <a:rPr lang="tr-TR"/>
              <a:t>” yaklasımı, yerini “</a:t>
            </a:r>
            <a:r>
              <a:rPr lang="tr-TR" i="1"/>
              <a:t>bu benim için yararlıdır</a:t>
            </a:r>
            <a:r>
              <a:rPr lang="tr-TR"/>
              <a:t>”a bırakmalıdır..</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err="1" smtClean="0"/>
              <a:t>Teşekkürler</a:t>
            </a:r>
            <a:endParaRPr lang="en-US" dirty="0"/>
          </a:p>
        </p:txBody>
      </p:sp>
      <p:sp>
        <p:nvSpPr>
          <p:cNvPr id="6" name="Subtitle 5"/>
          <p:cNvSpPr>
            <a:spLocks noGrp="1"/>
          </p:cNvSpPr>
          <p:nvPr>
            <p:ph type="subTitle" idx="1"/>
          </p:nvPr>
        </p:nvSpPr>
        <p:spPr/>
        <p:txBody>
          <a:bodyPr/>
          <a:lstStyle/>
          <a:p>
            <a:r>
              <a:rPr lang="en-US" dirty="0" smtClean="0">
                <a:hlinkClick r:id="rId2"/>
              </a:rPr>
              <a:t>www.tinaztitiz.com</a:t>
            </a:r>
            <a:r>
              <a:rPr lang="en-US" dirty="0" smtClean="0"/>
              <a:t> </a:t>
            </a:r>
            <a:endParaRPr lang="en-US" dirty="0"/>
          </a:p>
        </p:txBody>
      </p:sp>
      <p:sp>
        <p:nvSpPr>
          <p:cNvPr id="4" name="Slide Number Placeholder 3"/>
          <p:cNvSpPr>
            <a:spLocks noGrp="1"/>
          </p:cNvSpPr>
          <p:nvPr>
            <p:ph type="sldNum" sz="quarter" idx="12"/>
          </p:nvPr>
        </p:nvSpPr>
        <p:spPr/>
        <p:txBody>
          <a:bodyPr/>
          <a:lstStyle/>
          <a:p>
            <a:fld id="{BB9B5018-AADF-AF47-912F-88C47DC2EB8E}" type="slidenum">
              <a:rPr lang="tr-TR" smtClean="0"/>
              <a:pPr/>
              <a:t>31</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854F710E-2631-2B4A-9746-A3EB8024181E}" type="slidenum">
              <a:rPr lang="tr-TR"/>
              <a:pPr/>
              <a:t>4</a:t>
            </a:fld>
            <a:endParaRPr lang="tr-TR"/>
          </a:p>
        </p:txBody>
      </p:sp>
      <p:sp>
        <p:nvSpPr>
          <p:cNvPr id="5122" name="Rectangle 2"/>
          <p:cNvSpPr>
            <a:spLocks noGrp="1" noChangeArrowheads="1"/>
          </p:cNvSpPr>
          <p:nvPr>
            <p:ph type="title"/>
          </p:nvPr>
        </p:nvSpPr>
        <p:spPr/>
        <p:txBody>
          <a:bodyPr/>
          <a:lstStyle/>
          <a:p>
            <a:r>
              <a:rPr lang="tr-TR" sz="4000"/>
              <a:t>EGITIM: peki ama niçin?</a:t>
            </a:r>
            <a:endParaRPr lang="tr-TR"/>
          </a:p>
        </p:txBody>
      </p:sp>
      <p:sp>
        <p:nvSpPr>
          <p:cNvPr id="5123" name="Rectangle 3"/>
          <p:cNvSpPr>
            <a:spLocks noGrp="1" noChangeArrowheads="1"/>
          </p:cNvSpPr>
          <p:nvPr>
            <p:ph type="body" sz="half" idx="1"/>
          </p:nvPr>
        </p:nvSpPr>
        <p:spPr>
          <a:xfrm>
            <a:off x="742950" y="1981200"/>
            <a:ext cx="6026150" cy="3810000"/>
          </a:xfrm>
        </p:spPr>
        <p:txBody>
          <a:bodyPr/>
          <a:lstStyle/>
          <a:p>
            <a:r>
              <a:rPr lang="tr-TR" sz="2400"/>
              <a:t>Egitimin amacı-çogu zaman unutulup, sınavlara hazırlanmak sanılsa da- çocuk veya gençlerin bu gün ya da yarınki yasam sahneleri içinde karsılasabilecegi sorunlara "hazırlamak" degil midir? </a:t>
            </a:r>
          </a:p>
          <a:p>
            <a:r>
              <a:rPr lang="tr-TR" sz="2400"/>
              <a:t>Bunun iyi yapılabilmesi, öncelikle o yasam bölümlerinin, dershane denilen "yapay yasam platosu" içinde aslına uygun biçimde canlandırılmasına baglıdır. Yani aynen bir film gibi !</a:t>
            </a:r>
          </a:p>
          <a:p>
            <a:endParaRPr lang="tr-TR" sz="2400"/>
          </a:p>
          <a:p>
            <a:pPr>
              <a:buFontTx/>
              <a:buNone/>
            </a:pPr>
            <a:endParaRPr lang="tr-TR" sz="2000"/>
          </a:p>
        </p:txBody>
      </p:sp>
      <p:graphicFrame>
        <p:nvGraphicFramePr>
          <p:cNvPr id="5125" name="Object 5"/>
          <p:cNvGraphicFramePr>
            <a:graphicFrameLocks noChangeAspect="1"/>
          </p:cNvGraphicFramePr>
          <p:nvPr>
            <p:ph type="clipArt" sz="half" idx="2"/>
          </p:nvPr>
        </p:nvGraphicFramePr>
        <p:xfrm>
          <a:off x="6950075" y="3251200"/>
          <a:ext cx="2212975" cy="1573213"/>
        </p:xfrm>
        <a:graphic>
          <a:graphicData uri="http://schemas.openxmlformats.org/presentationml/2006/ole">
            <p:oleObj spid="_x0000_s5125" r:id="rId4" imgW="4216400" imgH="2997200" progId="">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96260CFF-55C9-944E-A83E-365AF103F0E5}" type="slidenum">
              <a:rPr lang="tr-TR"/>
              <a:pPr/>
              <a:t>5</a:t>
            </a:fld>
            <a:endParaRPr lang="tr-TR"/>
          </a:p>
        </p:txBody>
      </p:sp>
      <p:sp>
        <p:nvSpPr>
          <p:cNvPr id="7170" name="Rectangle 2"/>
          <p:cNvSpPr>
            <a:spLocks noGrp="1" noChangeArrowheads="1"/>
          </p:cNvSpPr>
          <p:nvPr>
            <p:ph type="title"/>
          </p:nvPr>
        </p:nvSpPr>
        <p:spPr/>
        <p:txBody>
          <a:bodyPr/>
          <a:lstStyle/>
          <a:p>
            <a:r>
              <a:rPr lang="tr-TR" sz="4000"/>
              <a:t>EGITIM=DEFORMASYON</a:t>
            </a:r>
            <a:endParaRPr lang="tr-TR"/>
          </a:p>
        </p:txBody>
      </p:sp>
      <p:sp>
        <p:nvSpPr>
          <p:cNvPr id="7171" name="Rectangle 3"/>
          <p:cNvSpPr>
            <a:spLocks noGrp="1" noChangeArrowheads="1"/>
          </p:cNvSpPr>
          <p:nvPr>
            <p:ph type="body" sz="half" idx="1"/>
          </p:nvPr>
        </p:nvSpPr>
        <p:spPr>
          <a:xfrm>
            <a:off x="742950" y="1981200"/>
            <a:ext cx="6026150" cy="3810000"/>
          </a:xfrm>
        </p:spPr>
        <p:txBody>
          <a:bodyPr/>
          <a:lstStyle/>
          <a:p>
            <a:r>
              <a:rPr lang="tr-TR" sz="2400"/>
              <a:t>Dershane denilen yer aslında bir "mekan deformasyonu" yaratır. gerçek yasam öyle bir yerde geçmez. </a:t>
            </a:r>
          </a:p>
          <a:p>
            <a:r>
              <a:rPr lang="tr-TR" sz="2400"/>
              <a:t>Ders süreleri bir "zaman deformasyonu" yaratır. </a:t>
            </a:r>
          </a:p>
          <a:p>
            <a:r>
              <a:rPr lang="tr-TR" sz="2400"/>
              <a:t>Nihayet, gerçek hayat bir kisinin ögretmenligi altında geçmez. Bu da ayrı bir deformasyon nedenidir.</a:t>
            </a:r>
          </a:p>
          <a:p>
            <a:pPr>
              <a:buFontTx/>
              <a:buNone/>
            </a:pPr>
            <a:endParaRPr lang="tr-TR" sz="2000"/>
          </a:p>
        </p:txBody>
      </p:sp>
      <p:graphicFrame>
        <p:nvGraphicFramePr>
          <p:cNvPr id="7173" name="Object 5"/>
          <p:cNvGraphicFramePr>
            <a:graphicFrameLocks noChangeAspect="1"/>
          </p:cNvGraphicFramePr>
          <p:nvPr>
            <p:ph type="clipArt" sz="half" idx="2"/>
          </p:nvPr>
        </p:nvGraphicFramePr>
        <p:xfrm>
          <a:off x="6769100" y="3144838"/>
          <a:ext cx="2393950" cy="1784350"/>
        </p:xfrm>
        <a:graphic>
          <a:graphicData uri="http://schemas.openxmlformats.org/presentationml/2006/ole">
            <p:oleObj spid="_x0000_s7173" r:id="rId4" imgW="5194300" imgH="3873500" progId="">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B6F20C3-C206-B941-8451-453F51D84BAC}" type="slidenum">
              <a:rPr lang="tr-TR"/>
              <a:pPr/>
              <a:t>6</a:t>
            </a:fld>
            <a:endParaRPr lang="tr-TR"/>
          </a:p>
        </p:txBody>
      </p:sp>
      <p:sp>
        <p:nvSpPr>
          <p:cNvPr id="11266" name="Rectangle 2"/>
          <p:cNvSpPr>
            <a:spLocks noGrp="1" noChangeArrowheads="1"/>
          </p:cNvSpPr>
          <p:nvPr>
            <p:ph type="title"/>
          </p:nvPr>
        </p:nvSpPr>
        <p:spPr/>
        <p:txBody>
          <a:bodyPr/>
          <a:lstStyle/>
          <a:p>
            <a:r>
              <a:rPr lang="tr-TR" sz="3200"/>
              <a:t>HEM DEFORMASYON HEM PARÇALAMA!</a:t>
            </a:r>
            <a:endParaRPr lang="tr-TR"/>
          </a:p>
        </p:txBody>
      </p:sp>
      <p:sp>
        <p:nvSpPr>
          <p:cNvPr id="11267" name="Rectangle 3"/>
          <p:cNvSpPr>
            <a:spLocks noGrp="1" noChangeArrowheads="1"/>
          </p:cNvSpPr>
          <p:nvPr>
            <p:ph type="body" sz="half" idx="1"/>
          </p:nvPr>
        </p:nvSpPr>
        <p:spPr>
          <a:xfrm>
            <a:off x="742950" y="1981200"/>
            <a:ext cx="6026150" cy="3810000"/>
          </a:xfrm>
        </p:spPr>
        <p:txBody>
          <a:bodyPr/>
          <a:lstStyle/>
          <a:p>
            <a:r>
              <a:rPr lang="tr-TR" sz="2400"/>
              <a:t>Bu üç ayrı deformasyona ugrayan ders, üstüne üstlük bir de parçalara ayrılır: Aritmetik, dil, yabancı dil, spor vs..</a:t>
            </a:r>
          </a:p>
        </p:txBody>
      </p:sp>
      <p:graphicFrame>
        <p:nvGraphicFramePr>
          <p:cNvPr id="11270" name="Object 6"/>
          <p:cNvGraphicFramePr>
            <a:graphicFrameLocks noChangeAspect="1"/>
          </p:cNvGraphicFramePr>
          <p:nvPr>
            <p:ph type="clipArt" sz="half" idx="2"/>
          </p:nvPr>
        </p:nvGraphicFramePr>
        <p:xfrm>
          <a:off x="6934200" y="2667000"/>
          <a:ext cx="2063750" cy="1905000"/>
        </p:xfrm>
        <a:graphic>
          <a:graphicData uri="http://schemas.openxmlformats.org/presentationml/2006/ole">
            <p:oleObj spid="_x0000_s11270" r:id="rId4" imgW="4826000" imgH="2806700" progId="">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76B6DCA-6B5B-9E4A-9F11-FE55CCB0A84E}" type="slidenum">
              <a:rPr lang="tr-TR"/>
              <a:pPr/>
              <a:t>7</a:t>
            </a:fld>
            <a:endParaRPr lang="tr-TR"/>
          </a:p>
        </p:txBody>
      </p:sp>
      <p:sp>
        <p:nvSpPr>
          <p:cNvPr id="9218" name="Rectangle 2"/>
          <p:cNvSpPr>
            <a:spLocks noGrp="1" noChangeArrowheads="1"/>
          </p:cNvSpPr>
          <p:nvPr>
            <p:ph type="title"/>
          </p:nvPr>
        </p:nvSpPr>
        <p:spPr/>
        <p:txBody>
          <a:bodyPr/>
          <a:lstStyle/>
          <a:p>
            <a:r>
              <a:rPr lang="tr-TR" sz="3200"/>
              <a:t>SOYUTLAMA ERISKINLER ICIN BILE GÜÇTÜR!</a:t>
            </a:r>
            <a:endParaRPr lang="tr-TR"/>
          </a:p>
        </p:txBody>
      </p:sp>
      <p:sp>
        <p:nvSpPr>
          <p:cNvPr id="9219" name="Rectangle 3"/>
          <p:cNvSpPr>
            <a:spLocks noGrp="1" noChangeArrowheads="1"/>
          </p:cNvSpPr>
          <p:nvPr>
            <p:ph type="body" sz="half" idx="1"/>
          </p:nvPr>
        </p:nvSpPr>
        <p:spPr>
          <a:xfrm>
            <a:off x="660400" y="1905000"/>
            <a:ext cx="5778500" cy="3962400"/>
          </a:xfrm>
        </p:spPr>
        <p:txBody>
          <a:bodyPr/>
          <a:lstStyle/>
          <a:p>
            <a:r>
              <a:rPr lang="tr-TR" sz="2400"/>
              <a:t>Örnegin bir kagıt üzerine ya da karatahtaya çizilen ve "</a:t>
            </a:r>
            <a:r>
              <a:rPr lang="tr-TR" sz="2400" i="1"/>
              <a:t>su dörtgen bir otomobil olsa</a:t>
            </a:r>
            <a:r>
              <a:rPr lang="tr-TR" sz="2400"/>
              <a:t>" soyutlaması, bir eriskine tam bir otomobil hatırlatırken çocuk, o dörtgenin otomobil olmadıgını düsünür;  çocuklarımızın derslerde bir türlü ögrenemeyislerinin ve böylece büyüyünce sadece "</a:t>
            </a:r>
            <a:r>
              <a:rPr lang="tr-TR" sz="2400" i="1"/>
              <a:t>birseylerin kendini degil adını bilen</a:t>
            </a:r>
            <a:r>
              <a:rPr lang="tr-TR" sz="2400"/>
              <a:t>" insanlara dönüsmesinin nedeni budur.</a:t>
            </a:r>
          </a:p>
        </p:txBody>
      </p:sp>
      <p:graphicFrame>
        <p:nvGraphicFramePr>
          <p:cNvPr id="9225" name="Object 9"/>
          <p:cNvGraphicFramePr>
            <a:graphicFrameLocks noChangeAspect="1"/>
          </p:cNvGraphicFramePr>
          <p:nvPr>
            <p:ph type="clipArt" sz="half" idx="2"/>
          </p:nvPr>
        </p:nvGraphicFramePr>
        <p:xfrm>
          <a:off x="6604000" y="2743200"/>
          <a:ext cx="2393950" cy="2209800"/>
        </p:xfrm>
        <a:graphic>
          <a:graphicData uri="http://schemas.openxmlformats.org/presentationml/2006/ole">
            <p:oleObj spid="_x0000_s9225" r:id="rId4" imgW="3251200" imgH="1866900" progId="">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958165DE-9009-9642-916C-0FDE1EA0C55E}" type="slidenum">
              <a:rPr lang="tr-TR"/>
              <a:pPr/>
              <a:t>8</a:t>
            </a:fld>
            <a:endParaRPr lang="tr-TR"/>
          </a:p>
        </p:txBody>
      </p:sp>
      <p:sp>
        <p:nvSpPr>
          <p:cNvPr id="13314" name="Rectangle 2"/>
          <p:cNvSpPr>
            <a:spLocks noGrp="1" noChangeArrowheads="1"/>
          </p:cNvSpPr>
          <p:nvPr>
            <p:ph type="title"/>
          </p:nvPr>
        </p:nvSpPr>
        <p:spPr>
          <a:xfrm>
            <a:off x="742950" y="609600"/>
            <a:ext cx="8420100" cy="1066800"/>
          </a:xfrm>
        </p:spPr>
        <p:txBody>
          <a:bodyPr/>
          <a:lstStyle/>
          <a:p>
            <a:r>
              <a:rPr lang="tr-TR" sz="3200"/>
              <a:t>BIR SEYIN ADI KENDI DEGILDIR!!</a:t>
            </a:r>
          </a:p>
        </p:txBody>
      </p:sp>
      <p:sp>
        <p:nvSpPr>
          <p:cNvPr id="13315" name="Rectangle 3"/>
          <p:cNvSpPr>
            <a:spLocks noGrp="1" noChangeArrowheads="1"/>
          </p:cNvSpPr>
          <p:nvPr>
            <p:ph type="body" sz="half" idx="1"/>
          </p:nvPr>
        </p:nvSpPr>
        <p:spPr>
          <a:xfrm>
            <a:off x="660400" y="1752600"/>
            <a:ext cx="5943600" cy="4114800"/>
          </a:xfrm>
        </p:spPr>
        <p:txBody>
          <a:bodyPr/>
          <a:lstStyle/>
          <a:p>
            <a:r>
              <a:rPr lang="tr-TR" sz="2400"/>
              <a:t>Bir seyin adının kendi sanılması ayrı bir bozulma türüdür.</a:t>
            </a:r>
          </a:p>
          <a:p>
            <a:r>
              <a:rPr lang="tr-TR" sz="2400" i="1"/>
              <a:t>“Buna açı ortay  teoremi </a:t>
            </a:r>
            <a:r>
              <a:rPr lang="tr-TR" sz="2000" i="1"/>
              <a:t>DENILIR</a:t>
            </a:r>
            <a:r>
              <a:rPr lang="tr-TR" sz="2400" i="1"/>
              <a:t>", "bunun </a:t>
            </a:r>
            <a:r>
              <a:rPr lang="tr-TR" sz="2000" i="1"/>
              <a:t>ADI</a:t>
            </a:r>
            <a:r>
              <a:rPr lang="tr-TR" sz="2400" i="1"/>
              <a:t> Newton çekim yasasıdır", "Anadolu daki göllerin </a:t>
            </a:r>
            <a:r>
              <a:rPr lang="tr-TR" sz="2000" i="1"/>
              <a:t>ADLARI</a:t>
            </a:r>
            <a:r>
              <a:rPr lang="tr-TR" sz="2400" i="1"/>
              <a:t>.....dır", "bu savasa........ </a:t>
            </a:r>
            <a:r>
              <a:rPr lang="tr-TR" sz="2000" i="1"/>
              <a:t>DENILIR</a:t>
            </a:r>
            <a:r>
              <a:rPr lang="tr-TR" sz="2400" i="1"/>
              <a:t> "</a:t>
            </a:r>
            <a:r>
              <a:rPr lang="tr-TR" sz="2400"/>
              <a:t> gibisinden ögretilerin hemen hiçbir egitsel degerinin olmadıgı, basta </a:t>
            </a:r>
            <a:r>
              <a:rPr lang="tr-TR" sz="2000"/>
              <a:t>ÖGRETMENLER</a:t>
            </a:r>
            <a:r>
              <a:rPr lang="tr-TR" sz="2400"/>
              <a:t> olmak üzere  </a:t>
            </a:r>
            <a:r>
              <a:rPr lang="tr-TR" sz="2000"/>
              <a:t>ÖGRENCI</a:t>
            </a:r>
            <a:r>
              <a:rPr lang="tr-TR" sz="2400"/>
              <a:t> ve </a:t>
            </a:r>
            <a:r>
              <a:rPr lang="tr-TR" sz="2000"/>
              <a:t>VELI</a:t>
            </a:r>
            <a:r>
              <a:rPr lang="tr-TR" sz="2400"/>
              <a:t>’lerce  daima  hatırda tutulmalıdır..</a:t>
            </a:r>
          </a:p>
        </p:txBody>
      </p:sp>
      <p:graphicFrame>
        <p:nvGraphicFramePr>
          <p:cNvPr id="13316" name="Object 4"/>
          <p:cNvGraphicFramePr>
            <a:graphicFrameLocks noChangeAspect="1"/>
          </p:cNvGraphicFramePr>
          <p:nvPr>
            <p:ph type="clipArt" sz="half" idx="2"/>
          </p:nvPr>
        </p:nvGraphicFramePr>
        <p:xfrm>
          <a:off x="6980238" y="3019425"/>
          <a:ext cx="2054225" cy="1579563"/>
        </p:xfrm>
        <a:graphic>
          <a:graphicData uri="http://schemas.openxmlformats.org/presentationml/2006/ole">
            <p:oleObj spid="_x0000_s13316" r:id="rId4" imgW="4559300" imgH="3505200" progId="">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6A3206A-C213-B840-A9D7-1240E24CDE99}" type="slidenum">
              <a:rPr lang="tr-TR"/>
              <a:pPr/>
              <a:t>9</a:t>
            </a:fld>
            <a:endParaRPr lang="tr-TR"/>
          </a:p>
        </p:txBody>
      </p:sp>
      <p:sp>
        <p:nvSpPr>
          <p:cNvPr id="15362" name="Rectangle 2"/>
          <p:cNvSpPr>
            <a:spLocks noGrp="1" noChangeArrowheads="1"/>
          </p:cNvSpPr>
          <p:nvPr>
            <p:ph type="title"/>
          </p:nvPr>
        </p:nvSpPr>
        <p:spPr>
          <a:xfrm>
            <a:off x="742950" y="609600"/>
            <a:ext cx="8420100" cy="914400"/>
          </a:xfrm>
        </p:spPr>
        <p:txBody>
          <a:bodyPr/>
          <a:lstStyle/>
          <a:p>
            <a:r>
              <a:rPr lang="tr-TR" sz="3200">
                <a:effectLst>
                  <a:outerShdw blurRad="38100" dist="38100" dir="2700000" algn="tl">
                    <a:srgbClr val="DDDDDD"/>
                  </a:outerShdw>
                </a:effectLst>
              </a:rPr>
              <a:t>Senaryo, ögrenilmesi istenilenlerin neye yaradıgını somutça deneyimleme aracıdır!</a:t>
            </a:r>
            <a:endParaRPr lang="tr-TR" sz="3200"/>
          </a:p>
        </p:txBody>
      </p:sp>
      <p:sp>
        <p:nvSpPr>
          <p:cNvPr id="15363" name="Rectangle 3"/>
          <p:cNvSpPr>
            <a:spLocks noGrp="1" noChangeArrowheads="1"/>
          </p:cNvSpPr>
          <p:nvPr>
            <p:ph type="body" sz="half" idx="1"/>
          </p:nvPr>
        </p:nvSpPr>
        <p:spPr>
          <a:xfrm>
            <a:off x="660400" y="1752600"/>
            <a:ext cx="5943600" cy="4114800"/>
          </a:xfrm>
        </p:spPr>
        <p:txBody>
          <a:bodyPr/>
          <a:lstStyle/>
          <a:p>
            <a:r>
              <a:rPr lang="tr-TR" sz="2400" i="1"/>
              <a:t>Ögrenci Merkezli Egitim</a:t>
            </a:r>
            <a:r>
              <a:rPr lang="tr-TR" sz="2400"/>
              <a:t> ya da diger adlarıyla </a:t>
            </a:r>
            <a:r>
              <a:rPr lang="tr-TR" sz="2400" i="1"/>
              <a:t>Projeye Dayalı Ögrenme</a:t>
            </a:r>
            <a:r>
              <a:rPr lang="tr-TR" sz="2400"/>
              <a:t>, </a:t>
            </a:r>
            <a:r>
              <a:rPr lang="tr-TR" sz="2400" i="1"/>
              <a:t>Senaryo Temelli Ögrenme</a:t>
            </a:r>
            <a:r>
              <a:rPr lang="tr-TR" sz="2400"/>
              <a:t>, </a:t>
            </a:r>
            <a:r>
              <a:rPr lang="tr-TR" sz="2400" i="1"/>
              <a:t>Aktif Ögrenme</a:t>
            </a:r>
            <a:r>
              <a:rPr lang="tr-TR" sz="2400"/>
              <a:t> denilen egitimin, (ögretme) ye dayalı geleneksel egitimden baslıca farklarından birisi "</a:t>
            </a:r>
            <a:r>
              <a:rPr lang="tr-TR" sz="2400" b="1"/>
              <a:t>senaryo</a:t>
            </a:r>
            <a:r>
              <a:rPr lang="tr-TR" sz="2400"/>
              <a:t>" denilen kavramdır. Bu kavram, burada açıklanan “parçalanmıslıgı” bir ölçüde de olsa gidermek, böylece derslerle gerçek yasamı birbirine yaklastırmak amacını tasımaktadır.</a:t>
            </a:r>
          </a:p>
        </p:txBody>
      </p:sp>
      <p:graphicFrame>
        <p:nvGraphicFramePr>
          <p:cNvPr id="15365" name="Object 5"/>
          <p:cNvGraphicFramePr>
            <a:graphicFrameLocks noChangeAspect="1"/>
          </p:cNvGraphicFramePr>
          <p:nvPr>
            <p:ph type="clipArt" sz="half" idx="2"/>
          </p:nvPr>
        </p:nvGraphicFramePr>
        <p:xfrm>
          <a:off x="6978650" y="2332038"/>
          <a:ext cx="2055813" cy="1735137"/>
        </p:xfrm>
        <a:graphic>
          <a:graphicData uri="http://schemas.openxmlformats.org/presentationml/2006/ole">
            <p:oleObj spid="_x0000_s15365" r:id="rId4" imgW="1955800" imgH="1651000" progId="">
              <p:embed/>
            </p:oleObj>
          </a:graphicData>
        </a:graphic>
      </p:graphicFrame>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2400" b="0" i="0" u="none" strike="noStrike" cap="none" normalizeH="0" baseline="0">
            <a:ln>
              <a:noFill/>
            </a:ln>
            <a:solidFill>
              <a:schemeClr val="tx1"/>
            </a:solidFill>
            <a:effectLst/>
            <a:latin typeface="Times"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2400" b="0" i="0" u="none" strike="noStrike" cap="none" normalizeH="0" baseline="0">
            <a:ln>
              <a:noFill/>
            </a:ln>
            <a:solidFill>
              <a:schemeClr val="tx1"/>
            </a:solidFill>
            <a:effectLst/>
            <a:latin typeface="Times" pitchFamily="-111"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267</TotalTime>
  <Words>1910</Words>
  <Application>Microsoft PowerPoint</Application>
  <PresentationFormat>A4 Paper (210x297 mm)</PresentationFormat>
  <Paragraphs>182</Paragraphs>
  <Slides>31</Slides>
  <Notes>15</Notes>
  <HiddenSlides>0</HiddenSlides>
  <MMClips>1</MMClips>
  <ScaleCrop>false</ScaleCrop>
  <HeadingPairs>
    <vt:vector size="6" baseType="variant">
      <vt:variant>
        <vt:lpstr>Design Template</vt:lpstr>
      </vt:variant>
      <vt:variant>
        <vt:i4>1</vt:i4>
      </vt:variant>
      <vt:variant>
        <vt:lpstr>Embedded OLE Servers</vt:lpstr>
      </vt:variant>
      <vt:variant>
        <vt:i4>0</vt:i4>
      </vt:variant>
      <vt:variant>
        <vt:lpstr>Slide Titles</vt:lpstr>
      </vt:variant>
      <vt:variant>
        <vt:i4>31</vt:i4>
      </vt:variant>
    </vt:vector>
  </HeadingPairs>
  <TitlesOfParts>
    <vt:vector size="32" baseType="lpstr">
      <vt:lpstr>Office Theme</vt:lpstr>
      <vt:lpstr>Senaryo Temelli Eğitim</vt:lpstr>
      <vt:lpstr> “Bir”lik, parçalanmamıslık! </vt:lpstr>
      <vt:lpstr>SENARYO TEMELLI EGITIM (STE)</vt:lpstr>
      <vt:lpstr>EGITIM: peki ama niçin?</vt:lpstr>
      <vt:lpstr>EGITIM=DEFORMASYON</vt:lpstr>
      <vt:lpstr>HEM DEFORMASYON HEM PARÇALAMA!</vt:lpstr>
      <vt:lpstr>SOYUTLAMA ERISKINLER ICIN BILE GÜÇTÜR!</vt:lpstr>
      <vt:lpstr>BIR SEYIN ADI KENDI DEGILDIR!!</vt:lpstr>
      <vt:lpstr>Senaryo, ögrenilmesi istenilenlerin neye yaradıgını somutça deneyimleme aracıdır!</vt:lpstr>
      <vt:lpstr>SENARYO ADIMLARI: 1. Egitsel hedef belirleme</vt:lpstr>
      <vt:lpstr>SENARYO ADIMLARI:  1. Egitsel hedef belirleme -devam-</vt:lpstr>
      <vt:lpstr>SENARYO ADIMLARI:  1. Egitsel hedef belirleme -devam-</vt:lpstr>
      <vt:lpstr>SENARYO ADIMLARI:  1. Egitsel hedef belirleme -devam-</vt:lpstr>
      <vt:lpstr>SENARYO ADIMLARI:  1. Egitsel hedef belirleme -devam-</vt:lpstr>
      <vt:lpstr>SENARYO ADIMLARI:  2. Senaryo gelistirme</vt:lpstr>
      <vt:lpstr>Senaryo gelistirme: iyi ama nasıl?</vt:lpstr>
      <vt:lpstr>Slide 17</vt:lpstr>
      <vt:lpstr>Ogrencileri ilgilendiren bir (core) seçilir!</vt:lpstr>
      <vt:lpstr>(Core) üzeri kaplanır..</vt:lpstr>
      <vt:lpstr>Iste böyle bir senaryo!!</vt:lpstr>
      <vt:lpstr>Iste böyle bir senaryo -devam-</vt:lpstr>
      <vt:lpstr> SENARYO HAZIRLANIRKEN SU BAGLANTILAR BULUNMALI! </vt:lpstr>
      <vt:lpstr> Örnek -1: Bütün turistler nereye gitti? </vt:lpstr>
      <vt:lpstr> Örnek -1: Bütün turistler nereye gitti? -devam-</vt:lpstr>
      <vt:lpstr>BAGLANTILAR</vt:lpstr>
      <vt:lpstr>BAGLANTILAR -devam-</vt:lpstr>
      <vt:lpstr>BAGLANTILAR -devam-</vt:lpstr>
      <vt:lpstr>BAGLANTILAR -devam-</vt:lpstr>
      <vt:lpstr>BAGLANTILAR -devam-</vt:lpstr>
      <vt:lpstr>O halde:</vt:lpstr>
      <vt:lpstr>Teşekkürler</vt:lpstr>
    </vt:vector>
  </TitlesOfParts>
  <Company>@ 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þ</dc:title>
  <dc:creator>M. Tinaz Titiz</dc:creator>
  <cp:lastModifiedBy>tınaz titiz</cp:lastModifiedBy>
  <cp:revision>50</cp:revision>
  <cp:lastPrinted>2000-02-28T15:43:05Z</cp:lastPrinted>
  <dcterms:created xsi:type="dcterms:W3CDTF">2010-10-03T12:19:50Z</dcterms:created>
  <dcterms:modified xsi:type="dcterms:W3CDTF">2010-10-03T12:42:47Z</dcterms:modified>
</cp:coreProperties>
</file>